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64" r:id="rId2"/>
    <p:sldId id="257" r:id="rId3"/>
    <p:sldId id="258" r:id="rId4"/>
    <p:sldId id="260" r:id="rId5"/>
    <p:sldId id="265" r:id="rId6"/>
    <p:sldId id="263" r:id="rId7"/>
    <p:sldId id="267" r:id="rId8"/>
    <p:sldId id="266" r:id="rId9"/>
    <p:sldId id="261" r:id="rId10"/>
    <p:sldId id="262" r:id="rId11"/>
    <p:sldId id="268" r:id="rId12"/>
    <p:sldId id="269" r:id="rId13"/>
    <p:sldId id="270" r:id="rId14"/>
    <p:sldId id="350" r:id="rId15"/>
    <p:sldId id="292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349" r:id="rId24"/>
    <p:sldId id="278" r:id="rId25"/>
    <p:sldId id="291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44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46" r:id="rId56"/>
    <p:sldId id="311" r:id="rId57"/>
    <p:sldId id="347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48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563"/>
    <a:srgbClr val="A40482"/>
    <a:srgbClr val="C80675"/>
    <a:srgbClr val="FB5FDA"/>
    <a:srgbClr val="CC00FF"/>
    <a:srgbClr val="CA04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94628" autoAdjust="0"/>
  </p:normalViewPr>
  <p:slideViewPr>
    <p:cSldViewPr>
      <p:cViewPr varScale="1">
        <p:scale>
          <a:sx n="61" d="100"/>
          <a:sy n="61" d="100"/>
        </p:scale>
        <p:origin x="-1392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285F7-C370-441C-8A76-0880A0DD3C24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E4681-34CB-48A7-8664-DBB2D81E8D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03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4681-34CB-48A7-8664-DBB2D81E8D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99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4681-34CB-48A7-8664-DBB2D81E8D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799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3E4681-34CB-48A7-8664-DBB2D81E8D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5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53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92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707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79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21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88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3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65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9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69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54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8C2EC-CCA9-4BD4-B245-BF864D10C9DB}" type="datetimeFigureOut">
              <a:rPr lang="en-US" smtClean="0"/>
              <a:t>3/26/2017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6F3171-92E9-4797-AB00-F462CF1A8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587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56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647600" y="83820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KNN</a:t>
            </a:r>
            <a:endParaRPr 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800000" y="1981200"/>
            <a:ext cx="5956462" cy="4026932"/>
            <a:chOff x="1800000" y="1981200"/>
            <a:chExt cx="5956462" cy="4026932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2590800" y="5562600"/>
              <a:ext cx="487680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2590800" y="2209800"/>
              <a:ext cx="0" cy="33528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800000" y="1981200"/>
              <a:ext cx="599844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MSE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51419" y="5638800"/>
              <a:ext cx="420308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K</a:t>
              </a:r>
              <a:r>
                <a:rPr lang="zh-CN" altLang="en-US" dirty="0" smtClean="0"/>
                <a:t>*</a:t>
              </a:r>
              <a:endParaRPr lang="en-US" dirty="0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390900" y="2254250"/>
              <a:ext cx="3009900" cy="2717822"/>
            </a:xfrm>
            <a:custGeom>
              <a:avLst/>
              <a:gdLst>
                <a:gd name="connsiteX0" fmla="*/ 0 w 2133600"/>
                <a:gd name="connsiteY0" fmla="*/ 38100 h 2717822"/>
                <a:gd name="connsiteX1" fmla="*/ 1066800 w 2133600"/>
                <a:gd name="connsiteY1" fmla="*/ 2717800 h 2717822"/>
                <a:gd name="connsiteX2" fmla="*/ 2133600 w 2133600"/>
                <a:gd name="connsiteY2" fmla="*/ 0 h 271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0" h="2717822">
                  <a:moveTo>
                    <a:pt x="0" y="38100"/>
                  </a:moveTo>
                  <a:cubicBezTo>
                    <a:pt x="355600" y="1381125"/>
                    <a:pt x="711200" y="2724150"/>
                    <a:pt x="1066800" y="2717800"/>
                  </a:cubicBezTo>
                  <a:cubicBezTo>
                    <a:pt x="1422400" y="2711450"/>
                    <a:pt x="1778000" y="1355725"/>
                    <a:pt x="2133600" y="0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直接连接符 29"/>
            <p:cNvCxnSpPr>
              <a:stCxn id="24" idx="1"/>
            </p:cNvCxnSpPr>
            <p:nvPr/>
          </p:nvCxnSpPr>
          <p:spPr>
            <a:xfrm>
              <a:off x="4895850" y="4972050"/>
              <a:ext cx="0" cy="590550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7467600" y="5638800"/>
              <a:ext cx="288862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k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653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HW3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4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00000" y="1981200"/>
            <a:ext cx="5667600" cy="4026932"/>
            <a:chOff x="1800000" y="1981200"/>
            <a:chExt cx="5667600" cy="4026932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2590800" y="5562600"/>
              <a:ext cx="487680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2590800" y="2209800"/>
              <a:ext cx="0" cy="33528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800000" y="1981200"/>
              <a:ext cx="599844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</a:t>
              </a:r>
              <a:r>
                <a:rPr lang="en-US" altLang="zh-CN" dirty="0" smtClean="0"/>
                <a:t>SE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751419" y="5638800"/>
              <a:ext cx="429926" cy="369332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∆</a:t>
              </a:r>
              <a:r>
                <a:rPr lang="zh-CN" altLang="en-US" dirty="0" smtClean="0"/>
                <a:t>*</a:t>
              </a:r>
              <a:endParaRPr lang="en-US" dirty="0"/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3390900" y="2254250"/>
              <a:ext cx="3009900" cy="2717822"/>
            </a:xfrm>
            <a:custGeom>
              <a:avLst/>
              <a:gdLst>
                <a:gd name="connsiteX0" fmla="*/ 0 w 2133600"/>
                <a:gd name="connsiteY0" fmla="*/ 38100 h 2717822"/>
                <a:gd name="connsiteX1" fmla="*/ 1066800 w 2133600"/>
                <a:gd name="connsiteY1" fmla="*/ 2717800 h 2717822"/>
                <a:gd name="connsiteX2" fmla="*/ 2133600 w 2133600"/>
                <a:gd name="connsiteY2" fmla="*/ 0 h 271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0" h="2717822">
                  <a:moveTo>
                    <a:pt x="0" y="38100"/>
                  </a:moveTo>
                  <a:cubicBezTo>
                    <a:pt x="355600" y="1381125"/>
                    <a:pt x="711200" y="2724150"/>
                    <a:pt x="1066800" y="2717800"/>
                  </a:cubicBezTo>
                  <a:cubicBezTo>
                    <a:pt x="1422400" y="2711450"/>
                    <a:pt x="1778000" y="1355725"/>
                    <a:pt x="2133600" y="0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直接连接符 29"/>
            <p:cNvCxnSpPr>
              <a:stCxn id="24" idx="1"/>
            </p:cNvCxnSpPr>
            <p:nvPr/>
          </p:nvCxnSpPr>
          <p:spPr>
            <a:xfrm>
              <a:off x="4895850" y="4972050"/>
              <a:ext cx="0" cy="590550"/>
            </a:xfrm>
            <a:prstGeom prst="line">
              <a:avLst/>
            </a:prstGeom>
            <a:ln w="19050"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7310345" y="5632938"/>
            <a:ext cx="314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∆</a:t>
            </a:r>
          </a:p>
        </p:txBody>
      </p:sp>
    </p:spTree>
    <p:extLst>
      <p:ext uri="{BB962C8B-B14F-4D97-AF65-F5344CB8AC3E}">
        <p14:creationId xmlns:p14="http://schemas.microsoft.com/office/powerpoint/2010/main" val="152473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Results  - Ordered LASSO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33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 Summary</a:t>
            </a:r>
            <a:endParaRPr lang="en-US" dirty="0"/>
          </a:p>
        </p:txBody>
      </p:sp>
      <p:sp>
        <p:nvSpPr>
          <p:cNvPr id="5" name="矩形 4"/>
          <p:cNvSpPr/>
          <p:nvPr/>
        </p:nvSpPr>
        <p:spPr>
          <a:xfrm>
            <a:off x="1295400" y="3828871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For the table </a:t>
            </a:r>
            <a:r>
              <a:rPr lang="en-US" b="1" dirty="0"/>
              <a:t>on the </a:t>
            </a:r>
            <a:r>
              <a:rPr lang="en-US" b="1" dirty="0" smtClean="0"/>
              <a:t>left</a:t>
            </a:r>
            <a:r>
              <a:rPr lang="en-US" b="1" dirty="0"/>
              <a:t> , </a:t>
            </a:r>
            <a:r>
              <a:rPr lang="en-US" b="1" dirty="0" smtClean="0"/>
              <a:t>the optimal lambda’s are obtained using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smtClean="0"/>
              <a:t>Lambda </a:t>
            </a:r>
            <a:r>
              <a:rPr lang="en-US" dirty="0"/>
              <a:t>Values=c(</a:t>
            </a:r>
            <a:r>
              <a:rPr lang="en-US" dirty="0" err="1"/>
              <a:t>seq</a:t>
            </a:r>
            <a:r>
              <a:rPr lang="en-US" dirty="0"/>
              <a:t>(0.01,2,0.01),c(3,400,1</a:t>
            </a:r>
            <a:r>
              <a:rPr lang="en-US" dirty="0" smtClean="0"/>
              <a:t>))</a:t>
            </a:r>
          </a:p>
          <a:p>
            <a:r>
              <a:rPr lang="en-US" b="1" dirty="0" smtClean="0"/>
              <a:t>For the plot on the right, the </a:t>
            </a:r>
            <a:r>
              <a:rPr lang="en-US" b="1" dirty="0"/>
              <a:t>optimal lambda’s are obtained using</a:t>
            </a:r>
            <a:endParaRPr lang="en-US" b="1" dirty="0" smtClean="0"/>
          </a:p>
          <a:p>
            <a:r>
              <a:rPr lang="en-US" dirty="0" smtClean="0"/>
              <a:t>- Lambda Values=c(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seq</a:t>
            </a:r>
            <a:r>
              <a:rPr lang="en-US" dirty="0" smtClean="0"/>
              <a:t>(-10,0,0.05</a:t>
            </a:r>
            <a:r>
              <a:rPr lang="en-US" dirty="0"/>
              <a:t>)),</a:t>
            </a:r>
            <a:r>
              <a:rPr lang="en-US" dirty="0" err="1"/>
              <a:t>seq</a:t>
            </a:r>
            <a:r>
              <a:rPr lang="en-US" dirty="0"/>
              <a:t>(1.01,2,0.01),</a:t>
            </a:r>
            <a:r>
              <a:rPr lang="en-US" dirty="0" err="1"/>
              <a:t>seq</a:t>
            </a:r>
            <a:r>
              <a:rPr lang="en-US" dirty="0"/>
              <a:t>(3,400,1))</a:t>
            </a:r>
          </a:p>
        </p:txBody>
      </p:sp>
      <p:sp>
        <p:nvSpPr>
          <p:cNvPr id="6" name="矩形 5"/>
          <p:cNvSpPr/>
          <p:nvPr/>
        </p:nvSpPr>
        <p:spPr>
          <a:xfrm>
            <a:off x="1295400" y="2362200"/>
            <a:ext cx="784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For the plot on the </a:t>
            </a:r>
            <a:r>
              <a:rPr lang="en-US" b="1" dirty="0" smtClean="0"/>
              <a:t>left</a:t>
            </a:r>
            <a:r>
              <a:rPr lang="en-US" b="1" dirty="0"/>
              <a:t> , the axis is </a:t>
            </a:r>
            <a:r>
              <a:rPr lang="en-US" b="1" dirty="0" smtClean="0"/>
              <a:t>Lambda</a:t>
            </a:r>
            <a:endParaRPr lang="en-US" b="1" dirty="0"/>
          </a:p>
          <a:p>
            <a:pPr marL="285750" indent="-285750">
              <a:buFontTx/>
              <a:buChar char="-"/>
            </a:pPr>
            <a:r>
              <a:rPr lang="en-US" dirty="0" smtClean="0"/>
              <a:t>Lambda </a:t>
            </a:r>
            <a:r>
              <a:rPr lang="en-US" dirty="0"/>
              <a:t>Values=c(</a:t>
            </a:r>
            <a:r>
              <a:rPr lang="en-US" dirty="0" err="1"/>
              <a:t>seq</a:t>
            </a:r>
            <a:r>
              <a:rPr lang="en-US" dirty="0"/>
              <a:t>(0.01,2,0.01),c(3,400,1</a:t>
            </a:r>
            <a:r>
              <a:rPr lang="en-US" dirty="0" smtClean="0"/>
              <a:t>))</a:t>
            </a:r>
          </a:p>
          <a:p>
            <a:r>
              <a:rPr lang="en-US" b="1" dirty="0" smtClean="0"/>
              <a:t>For the plot on the right, the axis is log(Lambda)</a:t>
            </a:r>
          </a:p>
          <a:p>
            <a:r>
              <a:rPr lang="en-US" dirty="0" smtClean="0"/>
              <a:t>- Lambda Values=c(</a:t>
            </a:r>
            <a:r>
              <a:rPr lang="en-US" dirty="0" err="1" smtClean="0"/>
              <a:t>exp</a:t>
            </a:r>
            <a:r>
              <a:rPr lang="en-US" dirty="0" smtClean="0"/>
              <a:t>(</a:t>
            </a:r>
            <a:r>
              <a:rPr lang="en-US" dirty="0" err="1" smtClean="0"/>
              <a:t>seq</a:t>
            </a:r>
            <a:r>
              <a:rPr lang="en-US" dirty="0" smtClean="0"/>
              <a:t>(-10,0,0.05</a:t>
            </a:r>
            <a:r>
              <a:rPr lang="en-US" dirty="0"/>
              <a:t>)),</a:t>
            </a:r>
            <a:r>
              <a:rPr lang="en-US" dirty="0" err="1"/>
              <a:t>seq</a:t>
            </a:r>
            <a:r>
              <a:rPr lang="en-US" dirty="0"/>
              <a:t>(1.01,2,0.01),</a:t>
            </a:r>
            <a:r>
              <a:rPr lang="en-US" dirty="0" err="1"/>
              <a:t>seq</a:t>
            </a:r>
            <a:r>
              <a:rPr lang="en-US" dirty="0"/>
              <a:t>(3,400,1))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7526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For the results summarized below, please note that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482235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97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4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6698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336739" y="1078468"/>
            <a:ext cx="283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0" y="10784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40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86523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6739" y="10784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1.11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10784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1.11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9244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6739" y="10784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0.0672055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10668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64" y="173501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36739" y="1078468"/>
            <a:ext cx="283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10784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1.38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>
            <a:off x="990600" y="3581400"/>
            <a:ext cx="7239000" cy="85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05400" y="33985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左大括号 10"/>
          <p:cNvSpPr/>
          <p:nvPr/>
        </p:nvSpPr>
        <p:spPr>
          <a:xfrm rot="-5400000">
            <a:off x="2959892" y="2627291"/>
            <a:ext cx="228600" cy="4214816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左大括号 12"/>
          <p:cNvSpPr/>
          <p:nvPr/>
        </p:nvSpPr>
        <p:spPr>
          <a:xfrm rot="-5400000">
            <a:off x="6665121" y="3422628"/>
            <a:ext cx="228600" cy="2624141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5410200" y="33985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647600" y="838200"/>
            <a:ext cx="56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VAR</a:t>
            </a:r>
            <a:endParaRPr lang="en-US" dirty="0"/>
          </a:p>
        </p:txBody>
      </p:sp>
      <p:sp>
        <p:nvSpPr>
          <p:cNvPr id="46" name="左大括号 45"/>
          <p:cNvSpPr/>
          <p:nvPr/>
        </p:nvSpPr>
        <p:spPr>
          <a:xfrm rot="-16200000">
            <a:off x="2933700" y="1333500"/>
            <a:ext cx="228600" cy="4114799"/>
          </a:xfrm>
          <a:prstGeom prst="leftBrace">
            <a:avLst>
              <a:gd name="adj1" fmla="val 64063"/>
              <a:gd name="adj2" fmla="val 50003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524001" y="2004536"/>
            <a:ext cx="1392504" cy="52322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 used to fit</a:t>
            </a:r>
          </a:p>
          <a:p>
            <a:pPr algn="ctr"/>
            <a:r>
              <a:rPr lang="en-US" sz="1400" dirty="0" smtClean="0"/>
              <a:t> the first model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965700" y="3581400"/>
            <a:ext cx="335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 smtClean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24708" y="3581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/>
              <a:t>2</a:t>
            </a:r>
            <a:endParaRPr lang="en-US" sz="700" dirty="0" smtClean="0"/>
          </a:p>
        </p:txBody>
      </p:sp>
      <p:cxnSp>
        <p:nvCxnSpPr>
          <p:cNvPr id="52" name="直接连接符 51"/>
          <p:cNvCxnSpPr/>
          <p:nvPr/>
        </p:nvCxnSpPr>
        <p:spPr>
          <a:xfrm>
            <a:off x="8048400" y="33985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7" idx="2"/>
          </p:cNvCxnSpPr>
          <p:nvPr/>
        </p:nvCxnSpPr>
        <p:spPr>
          <a:xfrm>
            <a:off x="2220253" y="2527756"/>
            <a:ext cx="696251" cy="863143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9" idx="2"/>
          </p:cNvCxnSpPr>
          <p:nvPr/>
        </p:nvCxnSpPr>
        <p:spPr>
          <a:xfrm flipH="1">
            <a:off x="5467351" y="2556986"/>
            <a:ext cx="238600" cy="833913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5239702" y="2033766"/>
            <a:ext cx="932498" cy="52322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The first </a:t>
            </a:r>
          </a:p>
          <a:p>
            <a:pPr algn="ctr"/>
            <a:r>
              <a:rPr lang="en-US" sz="1400" dirty="0" smtClean="0"/>
              <a:t>prediction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181600" y="358140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 smtClean="0"/>
              <a:t>1</a:t>
            </a:r>
            <a:r>
              <a:rPr lang="en-US" sz="1200" dirty="0" smtClean="0"/>
              <a:t>+1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01499" y="3849985"/>
            <a:ext cx="2833661" cy="646331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T1 is the last datum in the first 3.5 years</a:t>
            </a:r>
          </a:p>
          <a:p>
            <a:r>
              <a:rPr lang="en-US" sz="1200" dirty="0" smtClean="0"/>
              <a:t>T1+1 is the first datum in the last 1.5 years</a:t>
            </a:r>
          </a:p>
          <a:p>
            <a:r>
              <a:rPr lang="en-US" sz="1200" dirty="0" smtClean="0"/>
              <a:t>T2 is the last datum in the test sample</a:t>
            </a:r>
          </a:p>
        </p:txBody>
      </p:sp>
      <p:cxnSp>
        <p:nvCxnSpPr>
          <p:cNvPr id="38" name="直接箭头连接符 37"/>
          <p:cNvCxnSpPr>
            <a:stCxn id="39" idx="2"/>
          </p:cNvCxnSpPr>
          <p:nvPr/>
        </p:nvCxnSpPr>
        <p:spPr>
          <a:xfrm flipH="1">
            <a:off x="5761306" y="2590800"/>
            <a:ext cx="1261873" cy="762000"/>
          </a:xfrm>
          <a:prstGeom prst="straightConnector1">
            <a:avLst/>
          </a:prstGeom>
          <a:ln w="12700">
            <a:solidFill>
              <a:srgbClr val="A3056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95567" y="2067580"/>
            <a:ext cx="1055224" cy="523220"/>
          </a:xfrm>
          <a:prstGeom prst="rect">
            <a:avLst/>
          </a:prstGeom>
          <a:noFill/>
          <a:ln w="12700">
            <a:solidFill>
              <a:srgbClr val="A3056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The second </a:t>
            </a:r>
          </a:p>
          <a:p>
            <a:pPr algn="ctr"/>
            <a:r>
              <a:rPr lang="en-US" sz="1400" dirty="0" smtClean="0"/>
              <a:t>prediction</a:t>
            </a:r>
          </a:p>
        </p:txBody>
      </p:sp>
      <p:cxnSp>
        <p:nvCxnSpPr>
          <p:cNvPr id="41" name="直接连接符 40"/>
          <p:cNvCxnSpPr/>
          <p:nvPr/>
        </p:nvCxnSpPr>
        <p:spPr>
          <a:xfrm>
            <a:off x="5715000" y="33985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30850" y="358140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 smtClean="0"/>
              <a:t>1</a:t>
            </a:r>
            <a:r>
              <a:rPr lang="en-US" sz="1200" dirty="0" smtClean="0"/>
              <a:t>+2</a:t>
            </a:r>
          </a:p>
        </p:txBody>
      </p:sp>
      <p:sp>
        <p:nvSpPr>
          <p:cNvPr id="49" name="左大括号 48"/>
          <p:cNvSpPr/>
          <p:nvPr/>
        </p:nvSpPr>
        <p:spPr>
          <a:xfrm rot="-16200000">
            <a:off x="3086100" y="952501"/>
            <a:ext cx="228600" cy="4419599"/>
          </a:xfrm>
          <a:prstGeom prst="leftBrace">
            <a:avLst>
              <a:gd name="adj1" fmla="val 64063"/>
              <a:gd name="adj2" fmla="val 50003"/>
            </a:avLst>
          </a:prstGeom>
          <a:ln w="12700">
            <a:solidFill>
              <a:srgbClr val="A305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直接箭头连接符 49"/>
          <p:cNvCxnSpPr>
            <a:stCxn id="53" idx="2"/>
          </p:cNvCxnSpPr>
          <p:nvPr/>
        </p:nvCxnSpPr>
        <p:spPr>
          <a:xfrm flipH="1">
            <a:off x="3273821" y="2527756"/>
            <a:ext cx="609522" cy="520244"/>
          </a:xfrm>
          <a:prstGeom prst="straightConnector1">
            <a:avLst/>
          </a:prstGeom>
          <a:ln w="12700">
            <a:solidFill>
              <a:srgbClr val="A3056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118486" y="2004536"/>
            <a:ext cx="1529714" cy="523220"/>
          </a:xfrm>
          <a:prstGeom prst="rect">
            <a:avLst/>
          </a:prstGeom>
          <a:noFill/>
          <a:ln w="12700">
            <a:solidFill>
              <a:srgbClr val="A3056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Data used to fit</a:t>
            </a:r>
          </a:p>
          <a:p>
            <a:pPr algn="ctr"/>
            <a:r>
              <a:rPr lang="en-US" sz="1400" dirty="0" smtClean="0"/>
              <a:t> the second model</a:t>
            </a:r>
            <a:endParaRPr lang="en-US" sz="1400" dirty="0"/>
          </a:p>
        </p:txBody>
      </p:sp>
      <p:sp>
        <p:nvSpPr>
          <p:cNvPr id="64" name="TextBox 63"/>
          <p:cNvSpPr txBox="1"/>
          <p:nvPr/>
        </p:nvSpPr>
        <p:spPr>
          <a:xfrm>
            <a:off x="2401083" y="4856718"/>
            <a:ext cx="146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First 1.5 Years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994544" y="4888468"/>
            <a:ext cx="1442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Last 1.5 Years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45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3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53963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6739" y="10784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132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10784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132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6739" y="10784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0" y="10784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400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762700" y="668215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20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21917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0" y="685800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904211" y="685800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59" y="129149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143000" y="6858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</a:t>
            </a:r>
            <a:r>
              <a:rPr lang="en-US" dirty="0" smtClean="0"/>
              <a:t>.01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90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00200" y="685800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2954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81700" y="685800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P=1</a:t>
            </a:r>
            <a:endParaRPr 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407" y="1600200"/>
            <a:ext cx="3928533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84579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61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6739" y="1078468"/>
            <a:ext cx="283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24000" y="10784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0.01</a:t>
            </a:r>
            <a:endParaRPr lang="en-US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36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988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6739" y="10784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1.11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10784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1.11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6739" y="10784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0.0672055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10668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0.07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4" y="1524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018" y="151618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6739" y="1078468"/>
            <a:ext cx="2835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10784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1.38</a:t>
            </a:r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5561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988" y="142826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肘形连接符 250"/>
          <p:cNvCxnSpPr>
            <a:stCxn id="182" idx="2"/>
          </p:cNvCxnSpPr>
          <p:nvPr/>
        </p:nvCxnSpPr>
        <p:spPr>
          <a:xfrm rot="16200000" flipH="1">
            <a:off x="3210727" y="4628846"/>
            <a:ext cx="199379" cy="1210927"/>
          </a:xfrm>
          <a:prstGeom prst="bentConnector2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5" name="组合 404"/>
          <p:cNvGrpSpPr/>
          <p:nvPr/>
        </p:nvGrpSpPr>
        <p:grpSpPr>
          <a:xfrm>
            <a:off x="152400" y="378023"/>
            <a:ext cx="8839200" cy="6175177"/>
            <a:chOff x="152400" y="378023"/>
            <a:chExt cx="8839200" cy="6175177"/>
          </a:xfrm>
        </p:grpSpPr>
        <p:grpSp>
          <p:nvGrpSpPr>
            <p:cNvPr id="246" name="组合 245"/>
            <p:cNvGrpSpPr/>
            <p:nvPr/>
          </p:nvGrpSpPr>
          <p:grpSpPr>
            <a:xfrm>
              <a:off x="152400" y="378023"/>
              <a:ext cx="8839200" cy="6175177"/>
              <a:chOff x="400269" y="326290"/>
              <a:chExt cx="8839200" cy="6175177"/>
            </a:xfrm>
          </p:grpSpPr>
          <p:sp>
            <p:nvSpPr>
              <p:cNvPr id="3" name="左中括号 2"/>
              <p:cNvSpPr/>
              <p:nvPr/>
            </p:nvSpPr>
            <p:spPr>
              <a:xfrm>
                <a:off x="2590800" y="990600"/>
                <a:ext cx="152400" cy="4114800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左中括号 30"/>
              <p:cNvSpPr/>
              <p:nvPr/>
            </p:nvSpPr>
            <p:spPr>
              <a:xfrm rot="10800000">
                <a:off x="7353100" y="990084"/>
                <a:ext cx="114500" cy="4114800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918733" y="60305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0</a:t>
                </a:r>
                <a:endParaRPr lang="en-US" sz="1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46220" y="326290"/>
                <a:ext cx="15068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 smtClean="0"/>
                  <a:t>Currency Index</a:t>
                </a:r>
                <a:endParaRPr lang="en-US" sz="1400" b="1" dirty="0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3430191" y="60483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1</a:t>
                </a:r>
                <a:endParaRPr lang="en-US" sz="1400" dirty="0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3941649" y="603498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2</a:t>
                </a:r>
                <a:endParaRPr lang="en-US" sz="1400" dirty="0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4453107" y="605284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3</a:t>
                </a:r>
                <a:endParaRPr lang="en-US" sz="1400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964565" y="603945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4</a:t>
                </a:r>
                <a:endParaRPr lang="en-US" sz="1400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476023" y="605730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5</a:t>
                </a:r>
                <a:endParaRPr lang="en-US" sz="14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987481" y="604392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6</a:t>
                </a:r>
                <a:endParaRPr lang="en-US" sz="1400" dirty="0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498939" y="606176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7</a:t>
                </a:r>
                <a:endParaRPr lang="en-US" sz="1400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7010400" y="60662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8</a:t>
                </a:r>
                <a:endParaRPr lang="en-US" sz="1400" dirty="0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667000" y="1209873"/>
                <a:ext cx="4789554" cy="390327"/>
                <a:chOff x="2667000" y="1209873"/>
                <a:chExt cx="4789554" cy="390327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667000" y="1209873"/>
                  <a:ext cx="760572" cy="390327"/>
                  <a:chOff x="2783192" y="990600"/>
                  <a:chExt cx="760572" cy="390327"/>
                </a:xfrm>
              </p:grpSpPr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783192" y="1073150"/>
                    <a:ext cx="67755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/>
                      <a:t>logRV</a:t>
                    </a:r>
                    <a:r>
                      <a:rPr lang="en-US" sz="1100" dirty="0" err="1" smtClean="0"/>
                      <a:t>p</a:t>
                    </a:r>
                    <a:endParaRPr lang="en-US" sz="1400" dirty="0"/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3200400" y="990600"/>
                    <a:ext cx="34336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68" name="组合 67"/>
                <p:cNvGrpSpPr/>
                <p:nvPr/>
              </p:nvGrpSpPr>
              <p:grpSpPr>
                <a:xfrm>
                  <a:off x="3300346" y="1209873"/>
                  <a:ext cx="750954" cy="390327"/>
                  <a:chOff x="2783192" y="990600"/>
                  <a:chExt cx="750954" cy="390327"/>
                </a:xfrm>
              </p:grpSpPr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2783192" y="1073150"/>
                    <a:ext cx="67755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/>
                      <a:t>logRV</a:t>
                    </a:r>
                    <a:r>
                      <a:rPr lang="en-US" sz="1100" dirty="0" err="1" smtClean="0"/>
                      <a:t>p</a:t>
                    </a:r>
                    <a:endParaRPr lang="en-US" sz="1400" dirty="0"/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3200400" y="9906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(1)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86" name="组合 85"/>
                <p:cNvGrpSpPr/>
                <p:nvPr/>
              </p:nvGrpSpPr>
              <p:grpSpPr>
                <a:xfrm>
                  <a:off x="6705600" y="1209873"/>
                  <a:ext cx="750954" cy="390327"/>
                  <a:chOff x="2783192" y="990600"/>
                  <a:chExt cx="750954" cy="390327"/>
                </a:xfrm>
              </p:grpSpPr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2783192" y="1073150"/>
                    <a:ext cx="67755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/>
                      <a:t>logRV</a:t>
                    </a:r>
                    <a:r>
                      <a:rPr lang="en-US" sz="1100" dirty="0" err="1" smtClean="0"/>
                      <a:t>p</a:t>
                    </a:r>
                    <a:endParaRPr lang="en-US" sz="1400" dirty="0"/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3200400" y="9906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4198637" y="1217746"/>
                  <a:ext cx="2417650" cy="304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………………….…………………………..</a:t>
                  </a:r>
                  <a:endParaRPr lang="en-US" sz="1400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2590800" y="1636776"/>
                <a:ext cx="4935025" cy="404551"/>
                <a:chOff x="2590800" y="1662176"/>
                <a:chExt cx="4935025" cy="404551"/>
              </a:xfrm>
            </p:grpSpPr>
            <p:grpSp>
              <p:nvGrpSpPr>
                <p:cNvPr id="90" name="组合 89"/>
                <p:cNvGrpSpPr/>
                <p:nvPr/>
              </p:nvGrpSpPr>
              <p:grpSpPr>
                <a:xfrm>
                  <a:off x="2590800" y="1676400"/>
                  <a:ext cx="820225" cy="390327"/>
                  <a:chOff x="2783192" y="990600"/>
                  <a:chExt cx="820225" cy="390327"/>
                </a:xfrm>
              </p:grpSpPr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2783192" y="1073150"/>
                    <a:ext cx="82022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p+1</a:t>
                    </a:r>
                    <a:endParaRPr lang="en-US" sz="1400" dirty="0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200400" y="990600"/>
                    <a:ext cx="34336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3289300" y="1676400"/>
                  <a:ext cx="820225" cy="390327"/>
                  <a:chOff x="2783192" y="990600"/>
                  <a:chExt cx="820225" cy="390327"/>
                </a:xfrm>
              </p:grpSpPr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2783192" y="1073150"/>
                    <a:ext cx="82022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p+1</a:t>
                    </a:r>
                    <a:endParaRPr lang="en-US" sz="1400" dirty="0"/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3200400" y="9906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(1)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99" name="组合 98"/>
                <p:cNvGrpSpPr/>
                <p:nvPr/>
              </p:nvGrpSpPr>
              <p:grpSpPr>
                <a:xfrm>
                  <a:off x="6705600" y="1676400"/>
                  <a:ext cx="820225" cy="390327"/>
                  <a:chOff x="2783192" y="990600"/>
                  <a:chExt cx="820225" cy="390327"/>
                </a:xfrm>
              </p:grpSpPr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2783192" y="1073150"/>
                    <a:ext cx="82022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p+1</a:t>
                    </a:r>
                    <a:endParaRPr lang="en-US" sz="1400" dirty="0"/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3200400" y="9906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09" name="TextBox 108"/>
                <p:cNvSpPr txBox="1"/>
                <p:nvPr/>
              </p:nvSpPr>
              <p:spPr>
                <a:xfrm>
                  <a:off x="4198637" y="1662176"/>
                  <a:ext cx="2417650" cy="304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………………….…………………………..</a:t>
                  </a:r>
                  <a:endParaRPr lang="en-US" sz="1400" dirty="0"/>
                </a:p>
              </p:txBody>
            </p:sp>
          </p:grpSp>
          <p:grpSp>
            <p:nvGrpSpPr>
              <p:cNvPr id="125" name="组合 124"/>
              <p:cNvGrpSpPr/>
              <p:nvPr/>
            </p:nvGrpSpPr>
            <p:grpSpPr>
              <a:xfrm>
                <a:off x="2590800" y="2758921"/>
                <a:ext cx="4865754" cy="412177"/>
                <a:chOff x="2590800" y="1654550"/>
                <a:chExt cx="4865754" cy="412177"/>
              </a:xfrm>
            </p:grpSpPr>
            <p:grpSp>
              <p:nvGrpSpPr>
                <p:cNvPr id="126" name="组合 125"/>
                <p:cNvGrpSpPr/>
                <p:nvPr/>
              </p:nvGrpSpPr>
              <p:grpSpPr>
                <a:xfrm>
                  <a:off x="2590800" y="1654550"/>
                  <a:ext cx="760572" cy="412177"/>
                  <a:chOff x="2783192" y="968750"/>
                  <a:chExt cx="760572" cy="412177"/>
                </a:xfrm>
              </p:grpSpPr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2783192" y="1073150"/>
                    <a:ext cx="7448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1</a:t>
                    </a:r>
                    <a:endParaRPr lang="en-US" sz="800" dirty="0"/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27" name="组合 126"/>
                <p:cNvGrpSpPr/>
                <p:nvPr/>
              </p:nvGrpSpPr>
              <p:grpSpPr>
                <a:xfrm>
                  <a:off x="3363846" y="1663700"/>
                  <a:ext cx="744884" cy="403027"/>
                  <a:chOff x="2857738" y="977900"/>
                  <a:chExt cx="744884" cy="403027"/>
                </a:xfrm>
              </p:grpSpPr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2857738" y="1073150"/>
                    <a:ext cx="7448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endParaRPr lang="en-US" sz="800" dirty="0"/>
                  </a:p>
                </p:txBody>
              </p:sp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3227692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(1)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28" name="组合 127"/>
                <p:cNvGrpSpPr/>
                <p:nvPr/>
              </p:nvGrpSpPr>
              <p:grpSpPr>
                <a:xfrm>
                  <a:off x="6705600" y="1663700"/>
                  <a:ext cx="750954" cy="403027"/>
                  <a:chOff x="2783192" y="977900"/>
                  <a:chExt cx="750954" cy="403027"/>
                </a:xfrm>
              </p:grpSpPr>
              <p:sp>
                <p:nvSpPr>
                  <p:cNvPr id="130" name="TextBox 129"/>
                  <p:cNvSpPr txBox="1"/>
                  <p:nvPr/>
                </p:nvSpPr>
                <p:spPr>
                  <a:xfrm>
                    <a:off x="2783192" y="1073150"/>
                    <a:ext cx="7448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endParaRPr lang="en-US" sz="800" dirty="0"/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3200400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29" name="TextBox 128"/>
                <p:cNvSpPr txBox="1"/>
                <p:nvPr/>
              </p:nvSpPr>
              <p:spPr>
                <a:xfrm>
                  <a:off x="4198637" y="1662176"/>
                  <a:ext cx="2417650" cy="304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………………….…………………………..</a:t>
                  </a:r>
                  <a:endParaRPr lang="en-US" sz="1400" dirty="0"/>
                </a:p>
              </p:txBody>
            </p:sp>
          </p:grpSp>
          <p:grpSp>
            <p:nvGrpSpPr>
              <p:cNvPr id="147" name="组合 146"/>
              <p:cNvGrpSpPr/>
              <p:nvPr/>
            </p:nvGrpSpPr>
            <p:grpSpPr>
              <a:xfrm>
                <a:off x="2590800" y="3124200"/>
                <a:ext cx="4956112" cy="412177"/>
                <a:chOff x="2590800" y="1654550"/>
                <a:chExt cx="4956112" cy="412177"/>
              </a:xfrm>
            </p:grpSpPr>
            <p:grpSp>
              <p:nvGrpSpPr>
                <p:cNvPr id="148" name="组合 147"/>
                <p:cNvGrpSpPr/>
                <p:nvPr/>
              </p:nvGrpSpPr>
              <p:grpSpPr>
                <a:xfrm>
                  <a:off x="2590800" y="1654550"/>
                  <a:ext cx="866712" cy="412177"/>
                  <a:chOff x="2783192" y="968750"/>
                  <a:chExt cx="866712" cy="412177"/>
                </a:xfrm>
              </p:grpSpPr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2783192" y="1073150"/>
                    <a:ext cx="8667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1</a:t>
                    </a:r>
                    <a:r>
                      <a:rPr lang="en-US" altLang="zh-CN" sz="1100" dirty="0" smtClean="0"/>
                      <a:t>+1</a:t>
                    </a:r>
                    <a:endParaRPr lang="en-US" sz="1100" dirty="0"/>
                  </a:p>
                </p:txBody>
              </p:sp>
              <p:sp>
                <p:nvSpPr>
                  <p:cNvPr id="157" name="TextBox 156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49" name="组合 148"/>
                <p:cNvGrpSpPr/>
                <p:nvPr/>
              </p:nvGrpSpPr>
              <p:grpSpPr>
                <a:xfrm>
                  <a:off x="3324288" y="1663700"/>
                  <a:ext cx="866712" cy="403027"/>
                  <a:chOff x="2818180" y="977900"/>
                  <a:chExt cx="866712" cy="403027"/>
                </a:xfrm>
              </p:grpSpPr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2818180" y="1073150"/>
                    <a:ext cx="8667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+1</a:t>
                    </a:r>
                    <a:endParaRPr lang="en-US" sz="1100" dirty="0"/>
                  </a:p>
                </p:txBody>
              </p:sp>
              <p:sp>
                <p:nvSpPr>
                  <p:cNvPr id="155" name="TextBox 154"/>
                  <p:cNvSpPr txBox="1"/>
                  <p:nvPr/>
                </p:nvSpPr>
                <p:spPr>
                  <a:xfrm>
                    <a:off x="3227692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(1)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50" name="组合 149"/>
                <p:cNvGrpSpPr/>
                <p:nvPr/>
              </p:nvGrpSpPr>
              <p:grpSpPr>
                <a:xfrm>
                  <a:off x="6680200" y="1663700"/>
                  <a:ext cx="866712" cy="403027"/>
                  <a:chOff x="2757792" y="977900"/>
                  <a:chExt cx="866712" cy="403027"/>
                </a:xfrm>
              </p:grpSpPr>
              <p:sp>
                <p:nvSpPr>
                  <p:cNvPr id="152" name="TextBox 151"/>
                  <p:cNvSpPr txBox="1"/>
                  <p:nvPr/>
                </p:nvSpPr>
                <p:spPr>
                  <a:xfrm>
                    <a:off x="2757792" y="1073150"/>
                    <a:ext cx="8667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+1</a:t>
                    </a:r>
                    <a:endParaRPr lang="en-US" sz="1100" dirty="0"/>
                  </a:p>
                </p:txBody>
              </p:sp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3168650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51" name="TextBox 150"/>
                <p:cNvSpPr txBox="1"/>
                <p:nvPr/>
              </p:nvSpPr>
              <p:spPr>
                <a:xfrm>
                  <a:off x="4198637" y="1662176"/>
                  <a:ext cx="2417650" cy="304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………………….…………………………..</a:t>
                  </a:r>
                  <a:endParaRPr lang="en-US" sz="1400" dirty="0"/>
                </a:p>
              </p:txBody>
            </p:sp>
          </p:grpSp>
          <p:sp>
            <p:nvSpPr>
              <p:cNvPr id="158" name="左大括号 157"/>
              <p:cNvSpPr/>
              <p:nvPr/>
            </p:nvSpPr>
            <p:spPr>
              <a:xfrm rot="-10800000">
                <a:off x="7543800" y="1003300"/>
                <a:ext cx="76200" cy="2120900"/>
              </a:xfrm>
              <a:prstGeom prst="leftBrace">
                <a:avLst>
                  <a:gd name="adj1" fmla="val 64063"/>
                  <a:gd name="adj2" fmla="val 50003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9" name="TextBox 158"/>
              <p:cNvSpPr txBox="1"/>
              <p:nvPr/>
            </p:nvSpPr>
            <p:spPr>
              <a:xfrm>
                <a:off x="7933470" y="1319867"/>
                <a:ext cx="1305999" cy="523220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used to fit</a:t>
                </a:r>
              </a:p>
              <a:p>
                <a:pPr algn="ctr"/>
                <a:r>
                  <a:rPr lang="en-US" sz="1400" dirty="0" smtClean="0"/>
                  <a:t> the first mode</a:t>
                </a:r>
                <a:r>
                  <a:rPr lang="en-US" altLang="zh-CN" sz="1400" dirty="0" smtClean="0"/>
                  <a:t>l</a:t>
                </a:r>
                <a:endParaRPr lang="en-US" sz="1400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2181002" y="2555544"/>
                <a:ext cx="409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/>
                  <a:t>=</a:t>
                </a:r>
                <a:endParaRPr lang="en-US" sz="3600" dirty="0"/>
              </a:p>
            </p:txBody>
          </p:sp>
          <p:grpSp>
            <p:nvGrpSpPr>
              <p:cNvPr id="173" name="组合 172"/>
              <p:cNvGrpSpPr/>
              <p:nvPr/>
            </p:nvGrpSpPr>
            <p:grpSpPr>
              <a:xfrm>
                <a:off x="2590800" y="4670711"/>
                <a:ext cx="4834004" cy="412177"/>
                <a:chOff x="2590800" y="1654550"/>
                <a:chExt cx="4834004" cy="412177"/>
              </a:xfrm>
            </p:grpSpPr>
            <p:grpSp>
              <p:nvGrpSpPr>
                <p:cNvPr id="174" name="组合 173"/>
                <p:cNvGrpSpPr/>
                <p:nvPr/>
              </p:nvGrpSpPr>
              <p:grpSpPr>
                <a:xfrm>
                  <a:off x="2590800" y="1654550"/>
                  <a:ext cx="760572" cy="412177"/>
                  <a:chOff x="2783192" y="968750"/>
                  <a:chExt cx="760572" cy="412177"/>
                </a:xfrm>
              </p:grpSpPr>
              <p:sp>
                <p:nvSpPr>
                  <p:cNvPr id="182" name="TextBox 181"/>
                  <p:cNvSpPr txBox="1"/>
                  <p:nvPr/>
                </p:nvSpPr>
                <p:spPr>
                  <a:xfrm>
                    <a:off x="2783192" y="1073150"/>
                    <a:ext cx="72404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/>
                      <a:t>2</a:t>
                    </a:r>
                    <a:endParaRPr lang="en-US" sz="1100" dirty="0"/>
                  </a:p>
                </p:txBody>
              </p:sp>
              <p:sp>
                <p:nvSpPr>
                  <p:cNvPr id="183" name="TextBox 182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75" name="组合 174"/>
                <p:cNvGrpSpPr/>
                <p:nvPr/>
              </p:nvGrpSpPr>
              <p:grpSpPr>
                <a:xfrm>
                  <a:off x="3333825" y="1663700"/>
                  <a:ext cx="724044" cy="403027"/>
                  <a:chOff x="2827717" y="977900"/>
                  <a:chExt cx="724044" cy="403027"/>
                </a:xfrm>
              </p:grpSpPr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2827717" y="1073150"/>
                    <a:ext cx="72404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/>
                      <a:t>2</a:t>
                    </a:r>
                    <a:endParaRPr lang="en-US" sz="1100" dirty="0"/>
                  </a:p>
                </p:txBody>
              </p:sp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3200400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(1)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76" name="组合 175"/>
                <p:cNvGrpSpPr/>
                <p:nvPr/>
              </p:nvGrpSpPr>
              <p:grpSpPr>
                <a:xfrm>
                  <a:off x="6680200" y="1663700"/>
                  <a:ext cx="744604" cy="403027"/>
                  <a:chOff x="2757792" y="977900"/>
                  <a:chExt cx="744604" cy="403027"/>
                </a:xfrm>
              </p:grpSpPr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2757792" y="1073150"/>
                    <a:ext cx="72404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/>
                      <a:t>2</a:t>
                    </a:r>
                    <a:endParaRPr lang="en-US" sz="1100" dirty="0"/>
                  </a:p>
                </p:txBody>
              </p:sp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3168650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77" name="TextBox 176"/>
                <p:cNvSpPr txBox="1"/>
                <p:nvPr/>
              </p:nvSpPr>
              <p:spPr>
                <a:xfrm>
                  <a:off x="4198637" y="1662176"/>
                  <a:ext cx="2417650" cy="304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………………….…………………………..</a:t>
                  </a:r>
                  <a:endParaRPr lang="en-US" sz="1400" dirty="0"/>
                </a:p>
              </p:txBody>
            </p:sp>
          </p:grpSp>
          <p:sp>
            <p:nvSpPr>
              <p:cNvPr id="187" name="左大括号 186"/>
              <p:cNvSpPr/>
              <p:nvPr/>
            </p:nvSpPr>
            <p:spPr>
              <a:xfrm rot="10800000">
                <a:off x="7639269" y="990599"/>
                <a:ext cx="73152" cy="2545777"/>
              </a:xfrm>
              <a:prstGeom prst="leftBrace">
                <a:avLst>
                  <a:gd name="adj1" fmla="val 64063"/>
                  <a:gd name="adj2" fmla="val 50003"/>
                </a:avLst>
              </a:prstGeom>
              <a:ln w="12700">
                <a:solidFill>
                  <a:srgbClr val="A305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7957361" y="1929467"/>
                <a:ext cx="1205908" cy="738664"/>
              </a:xfrm>
              <a:prstGeom prst="rect">
                <a:avLst/>
              </a:prstGeom>
              <a:noFill/>
              <a:ln w="12700">
                <a:solidFill>
                  <a:srgbClr val="A30563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used </a:t>
                </a:r>
              </a:p>
              <a:p>
                <a:pPr algn="ctr"/>
                <a:r>
                  <a:rPr lang="en-US" sz="1400" dirty="0" smtClean="0"/>
                  <a:t>to fit the </a:t>
                </a:r>
              </a:p>
              <a:p>
                <a:pPr algn="ctr"/>
                <a:r>
                  <a:rPr lang="en-US" sz="1400" dirty="0" smtClean="0"/>
                  <a:t>second model</a:t>
                </a:r>
                <a:endParaRPr lang="en-US" sz="1400" dirty="0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2647950" y="3171098"/>
                <a:ext cx="744025" cy="363404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矩形 188"/>
              <p:cNvSpPr/>
              <p:nvPr/>
            </p:nvSpPr>
            <p:spPr>
              <a:xfrm>
                <a:off x="2647950" y="3572602"/>
                <a:ext cx="744025" cy="363404"/>
              </a:xfrm>
              <a:prstGeom prst="rect">
                <a:avLst/>
              </a:prstGeom>
              <a:noFill/>
              <a:ln w="12700">
                <a:solidFill>
                  <a:srgbClr val="C8067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400269" y="720447"/>
                <a:ext cx="1336792" cy="4378207"/>
                <a:chOff x="400269" y="720447"/>
                <a:chExt cx="1336792" cy="4378207"/>
              </a:xfrm>
            </p:grpSpPr>
            <p:sp>
              <p:nvSpPr>
                <p:cNvPr id="185" name="TextBox 184"/>
                <p:cNvSpPr txBox="1"/>
                <p:nvPr/>
              </p:nvSpPr>
              <p:spPr>
                <a:xfrm>
                  <a:off x="657002" y="2555544"/>
                  <a:ext cx="40979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dirty="0" smtClean="0"/>
                    <a:t>=</a:t>
                  </a:r>
                  <a:endParaRPr lang="en-US" sz="3600" dirty="0"/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>
                  <a:off x="400269" y="2615267"/>
                  <a:ext cx="35939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800" dirty="0" smtClean="0"/>
                    <a:t>Y</a:t>
                  </a:r>
                  <a:endParaRPr lang="en-US" sz="2800" dirty="0"/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>
                  <a:off x="914400" y="720447"/>
                  <a:ext cx="822661" cy="4378207"/>
                  <a:chOff x="1905000" y="720447"/>
                  <a:chExt cx="822661" cy="4378207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000469" y="720447"/>
                    <a:ext cx="67678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b="1" dirty="0" smtClean="0"/>
                      <a:t>Time </a:t>
                    </a:r>
                  </a:p>
                  <a:p>
                    <a:pPr algn="ctr"/>
                    <a:r>
                      <a:rPr lang="en-US" altLang="zh-CN" sz="1400" b="1" dirty="0" smtClean="0"/>
                      <a:t>Index</a:t>
                    </a:r>
                    <a:endParaRPr lang="en-US" sz="1400" b="1" dirty="0"/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151862" y="1295400"/>
                    <a:ext cx="4299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t=p</a:t>
                    </a:r>
                    <a:endParaRPr lang="en-US" sz="1400" dirty="0"/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970723" y="1733550"/>
                    <a:ext cx="61106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t=p+1</a:t>
                    </a:r>
                    <a:endParaRPr lang="en-US" sz="1400" dirty="0"/>
                  </a:p>
                </p:txBody>
              </p: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1905000" y="3248223"/>
                    <a:ext cx="67678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1</a:t>
                    </a:r>
                    <a:r>
                      <a:rPr lang="en-US" altLang="zh-CN" sz="1400" dirty="0" smtClean="0"/>
                      <a:t>+1</a:t>
                    </a:r>
                    <a:endParaRPr lang="en-US" sz="1400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2066903" y="2892623"/>
                    <a:ext cx="51488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1</a:t>
                    </a:r>
                    <a:endParaRPr lang="en-US" sz="1400" dirty="0"/>
                  </a:p>
                </p:txBody>
              </p:sp>
              <p:sp>
                <p:nvSpPr>
                  <p:cNvPr id="172" name="TextBox 171"/>
                  <p:cNvSpPr txBox="1"/>
                  <p:nvPr/>
                </p:nvSpPr>
                <p:spPr>
                  <a:xfrm>
                    <a:off x="2086139" y="4790877"/>
                    <a:ext cx="49564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2</a:t>
                    </a:r>
                    <a:endParaRPr lang="en-US" sz="1400" dirty="0"/>
                  </a:p>
                </p:txBody>
              </p:sp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1905000" y="3628229"/>
                    <a:ext cx="67678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1</a:t>
                    </a:r>
                    <a:r>
                      <a:rPr lang="en-US" altLang="zh-CN" sz="1400" dirty="0" smtClean="0"/>
                      <a:t>+2</a:t>
                    </a:r>
                    <a:endParaRPr lang="en-US" sz="1400" dirty="0"/>
                  </a:p>
                </p:txBody>
              </p:sp>
              <p:sp>
                <p:nvSpPr>
                  <p:cNvPr id="206" name="TextBox 205"/>
                  <p:cNvSpPr txBox="1"/>
                  <p:nvPr/>
                </p:nvSpPr>
                <p:spPr>
                  <a:xfrm>
                    <a:off x="2086139" y="4393267"/>
                    <a:ext cx="64152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2</a:t>
                    </a:r>
                    <a:r>
                      <a:rPr lang="en-US" altLang="zh-CN" sz="1400" dirty="0" smtClean="0"/>
                      <a:t>-1</a:t>
                    </a:r>
                    <a:endParaRPr lang="en-US" sz="1400" dirty="0"/>
                  </a:p>
                </p:txBody>
              </p:sp>
            </p:grpSp>
          </p:grpSp>
          <p:grpSp>
            <p:nvGrpSpPr>
              <p:cNvPr id="193" name="组合 192"/>
              <p:cNvGrpSpPr/>
              <p:nvPr/>
            </p:nvGrpSpPr>
            <p:grpSpPr>
              <a:xfrm>
                <a:off x="2590800" y="3550223"/>
                <a:ext cx="4956112" cy="412177"/>
                <a:chOff x="2590800" y="1654550"/>
                <a:chExt cx="4956112" cy="412177"/>
              </a:xfrm>
            </p:grpSpPr>
            <p:grpSp>
              <p:nvGrpSpPr>
                <p:cNvPr id="194" name="组合 193"/>
                <p:cNvGrpSpPr/>
                <p:nvPr/>
              </p:nvGrpSpPr>
              <p:grpSpPr>
                <a:xfrm>
                  <a:off x="2590800" y="1654550"/>
                  <a:ext cx="866712" cy="412177"/>
                  <a:chOff x="2783192" y="968750"/>
                  <a:chExt cx="866712" cy="412177"/>
                </a:xfrm>
              </p:grpSpPr>
              <p:sp>
                <p:nvSpPr>
                  <p:cNvPr id="202" name="TextBox 201"/>
                  <p:cNvSpPr txBox="1"/>
                  <p:nvPr/>
                </p:nvSpPr>
                <p:spPr>
                  <a:xfrm>
                    <a:off x="2783192" y="1073150"/>
                    <a:ext cx="8667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1</a:t>
                    </a:r>
                    <a:r>
                      <a:rPr lang="en-US" altLang="zh-CN" sz="1100" dirty="0" smtClean="0"/>
                      <a:t>+2</a:t>
                    </a:r>
                    <a:endParaRPr lang="en-US" sz="1100" dirty="0"/>
                  </a:p>
                </p:txBody>
              </p:sp>
              <p:sp>
                <p:nvSpPr>
                  <p:cNvPr id="203" name="TextBox 202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95" name="组合 194"/>
                <p:cNvGrpSpPr/>
                <p:nvPr/>
              </p:nvGrpSpPr>
              <p:grpSpPr>
                <a:xfrm>
                  <a:off x="3324288" y="1663700"/>
                  <a:ext cx="866712" cy="403027"/>
                  <a:chOff x="2818180" y="977900"/>
                  <a:chExt cx="866712" cy="403027"/>
                </a:xfrm>
              </p:grpSpPr>
              <p:sp>
                <p:nvSpPr>
                  <p:cNvPr id="200" name="TextBox 199"/>
                  <p:cNvSpPr txBox="1"/>
                  <p:nvPr/>
                </p:nvSpPr>
                <p:spPr>
                  <a:xfrm>
                    <a:off x="2818180" y="1073150"/>
                    <a:ext cx="8667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+2</a:t>
                    </a:r>
                    <a:endParaRPr lang="en-US" sz="1100" dirty="0"/>
                  </a:p>
                </p:txBody>
              </p:sp>
              <p:sp>
                <p:nvSpPr>
                  <p:cNvPr id="201" name="TextBox 200"/>
                  <p:cNvSpPr txBox="1"/>
                  <p:nvPr/>
                </p:nvSpPr>
                <p:spPr>
                  <a:xfrm>
                    <a:off x="3227692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(1)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96" name="组合 195"/>
                <p:cNvGrpSpPr/>
                <p:nvPr/>
              </p:nvGrpSpPr>
              <p:grpSpPr>
                <a:xfrm>
                  <a:off x="6680200" y="1663700"/>
                  <a:ext cx="866712" cy="403027"/>
                  <a:chOff x="2757792" y="977900"/>
                  <a:chExt cx="866712" cy="403027"/>
                </a:xfrm>
              </p:grpSpPr>
              <p:sp>
                <p:nvSpPr>
                  <p:cNvPr id="198" name="TextBox 197"/>
                  <p:cNvSpPr txBox="1"/>
                  <p:nvPr/>
                </p:nvSpPr>
                <p:spPr>
                  <a:xfrm>
                    <a:off x="2757792" y="1073150"/>
                    <a:ext cx="8667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+2</a:t>
                    </a:r>
                    <a:endParaRPr lang="en-US" sz="1100" dirty="0"/>
                  </a:p>
                </p:txBody>
              </p:sp>
              <p:sp>
                <p:nvSpPr>
                  <p:cNvPr id="199" name="TextBox 198"/>
                  <p:cNvSpPr txBox="1"/>
                  <p:nvPr/>
                </p:nvSpPr>
                <p:spPr>
                  <a:xfrm>
                    <a:off x="3168650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97" name="TextBox 196"/>
                <p:cNvSpPr txBox="1"/>
                <p:nvPr/>
              </p:nvSpPr>
              <p:spPr>
                <a:xfrm>
                  <a:off x="4198637" y="1662176"/>
                  <a:ext cx="2417650" cy="304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………………….…………………………..</a:t>
                  </a:r>
                  <a:endParaRPr lang="en-US" sz="1400" dirty="0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1676400" y="990084"/>
                <a:ext cx="532551" cy="4115316"/>
                <a:chOff x="759618" y="990084"/>
                <a:chExt cx="532551" cy="4115316"/>
              </a:xfrm>
            </p:grpSpPr>
            <p:sp>
              <p:nvSpPr>
                <p:cNvPr id="163" name="左中括号 162"/>
                <p:cNvSpPr/>
                <p:nvPr/>
              </p:nvSpPr>
              <p:spPr>
                <a:xfrm>
                  <a:off x="762000" y="990600"/>
                  <a:ext cx="45719" cy="4114800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左中括号 163"/>
                <p:cNvSpPr/>
                <p:nvPr/>
              </p:nvSpPr>
              <p:spPr>
                <a:xfrm rot="10800000">
                  <a:off x="1219201" y="990084"/>
                  <a:ext cx="56221" cy="4114800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TextBox 167"/>
                <p:cNvSpPr txBox="1"/>
                <p:nvPr/>
              </p:nvSpPr>
              <p:spPr>
                <a:xfrm>
                  <a:off x="842974" y="1295400"/>
                  <a:ext cx="34657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 smtClean="0"/>
                    <a:t>Y</a:t>
                  </a:r>
                  <a:r>
                    <a:rPr lang="en-US" altLang="zh-CN" sz="1100" dirty="0" err="1" smtClean="0"/>
                    <a:t>p</a:t>
                  </a:r>
                  <a:endParaRPr lang="en-US" sz="1100" dirty="0"/>
                </a:p>
              </p:txBody>
            </p:sp>
            <p:sp>
              <p:nvSpPr>
                <p:cNvPr id="169" name="TextBox 168"/>
                <p:cNvSpPr txBox="1"/>
                <p:nvPr/>
              </p:nvSpPr>
              <p:spPr>
                <a:xfrm>
                  <a:off x="771641" y="1727200"/>
                  <a:ext cx="4892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Y</a:t>
                  </a:r>
                  <a:r>
                    <a:rPr lang="en-US" altLang="zh-CN" sz="1100" dirty="0" smtClean="0"/>
                    <a:t>p+1</a:t>
                  </a:r>
                  <a:endParaRPr lang="en-US" sz="1100" dirty="0"/>
                </a:p>
              </p:txBody>
            </p:sp>
            <p:sp>
              <p:nvSpPr>
                <p:cNvPr id="170" name="TextBox 169"/>
                <p:cNvSpPr txBox="1"/>
                <p:nvPr/>
              </p:nvSpPr>
              <p:spPr>
                <a:xfrm>
                  <a:off x="827746" y="2892623"/>
                  <a:ext cx="37702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Y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 smtClean="0"/>
                    <a:t>1</a:t>
                  </a:r>
                  <a:endParaRPr lang="en-US" sz="110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827746" y="4745890"/>
                  <a:ext cx="37702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Y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/>
                    <a:t>2</a:t>
                  </a:r>
                  <a:endParaRPr lang="en-US" sz="1050" dirty="0"/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759618" y="3197423"/>
                  <a:ext cx="5132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Y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 smtClean="0"/>
                    <a:t>1</a:t>
                  </a:r>
                  <a:r>
                    <a:rPr lang="en-US" altLang="zh-CN" sz="1050" dirty="0" smtClean="0"/>
                    <a:t>+1</a:t>
                  </a:r>
                  <a:endParaRPr lang="en-US" sz="1050" dirty="0"/>
                </a:p>
              </p:txBody>
            </p:sp>
            <p:sp>
              <p:nvSpPr>
                <p:cNvPr id="205" name="TextBox 204"/>
                <p:cNvSpPr txBox="1"/>
                <p:nvPr/>
              </p:nvSpPr>
              <p:spPr>
                <a:xfrm>
                  <a:off x="778887" y="3578423"/>
                  <a:ext cx="51328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Y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 smtClean="0"/>
                    <a:t>1</a:t>
                  </a:r>
                  <a:r>
                    <a:rPr lang="en-US" altLang="zh-CN" sz="1050" dirty="0" smtClean="0"/>
                    <a:t>+2</a:t>
                  </a:r>
                  <a:endParaRPr lang="en-US" sz="1050" dirty="0"/>
                </a:p>
              </p:txBody>
            </p:sp>
            <p:sp>
              <p:nvSpPr>
                <p:cNvPr id="207" name="TextBox 206"/>
                <p:cNvSpPr txBox="1"/>
                <p:nvPr/>
              </p:nvSpPr>
              <p:spPr>
                <a:xfrm>
                  <a:off x="759618" y="4392870"/>
                  <a:ext cx="487634" cy="2797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Y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 smtClean="0"/>
                    <a:t>2</a:t>
                  </a:r>
                  <a:r>
                    <a:rPr lang="en-US" altLang="zh-CN" sz="1050" dirty="0"/>
                    <a:t>-</a:t>
                  </a:r>
                  <a:r>
                    <a:rPr lang="en-US" altLang="zh-CN" sz="1050" dirty="0" smtClean="0"/>
                    <a:t>1</a:t>
                  </a:r>
                  <a:endParaRPr lang="en-US" sz="1050" dirty="0"/>
                </a:p>
              </p:txBody>
            </p:sp>
          </p:grpSp>
          <p:grpSp>
            <p:nvGrpSpPr>
              <p:cNvPr id="208" name="组合 207"/>
              <p:cNvGrpSpPr/>
              <p:nvPr/>
            </p:nvGrpSpPr>
            <p:grpSpPr>
              <a:xfrm>
                <a:off x="2590800" y="4310734"/>
                <a:ext cx="4928861" cy="412177"/>
                <a:chOff x="2590800" y="1654550"/>
                <a:chExt cx="4928861" cy="412177"/>
              </a:xfrm>
            </p:grpSpPr>
            <p:grpSp>
              <p:nvGrpSpPr>
                <p:cNvPr id="209" name="组合 208"/>
                <p:cNvGrpSpPr/>
                <p:nvPr/>
              </p:nvGrpSpPr>
              <p:grpSpPr>
                <a:xfrm>
                  <a:off x="2590800" y="1654550"/>
                  <a:ext cx="839461" cy="412177"/>
                  <a:chOff x="2783192" y="968750"/>
                  <a:chExt cx="839461" cy="412177"/>
                </a:xfrm>
              </p:grpSpPr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2783192" y="1073150"/>
                    <a:ext cx="83946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2</a:t>
                    </a:r>
                    <a:r>
                      <a:rPr lang="en-US" altLang="zh-CN" sz="1100" dirty="0" smtClean="0"/>
                      <a:t>-1</a:t>
                    </a:r>
                    <a:endParaRPr lang="en-US" sz="1100" dirty="0"/>
                  </a:p>
                </p:txBody>
              </p: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210" name="组合 209"/>
                <p:cNvGrpSpPr/>
                <p:nvPr/>
              </p:nvGrpSpPr>
              <p:grpSpPr>
                <a:xfrm>
                  <a:off x="3324288" y="1663700"/>
                  <a:ext cx="839461" cy="403027"/>
                  <a:chOff x="2818180" y="977900"/>
                  <a:chExt cx="839461" cy="403027"/>
                </a:xfrm>
              </p:grpSpPr>
              <p:sp>
                <p:nvSpPr>
                  <p:cNvPr id="215" name="TextBox 214"/>
                  <p:cNvSpPr txBox="1"/>
                  <p:nvPr/>
                </p:nvSpPr>
                <p:spPr>
                  <a:xfrm>
                    <a:off x="2818180" y="1073150"/>
                    <a:ext cx="83946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altLang="zh-CN" sz="800" dirty="0"/>
                      <a:t>2</a:t>
                    </a:r>
                    <a:r>
                      <a:rPr lang="en-US" altLang="zh-CN" sz="1100" dirty="0" smtClean="0"/>
                      <a:t>-1</a:t>
                    </a:r>
                    <a:endParaRPr lang="en-US" sz="1100" dirty="0"/>
                  </a:p>
                </p:txBody>
              </p:sp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227692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(1)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211" name="组合 210"/>
                <p:cNvGrpSpPr/>
                <p:nvPr/>
              </p:nvGrpSpPr>
              <p:grpSpPr>
                <a:xfrm>
                  <a:off x="6680200" y="1663700"/>
                  <a:ext cx="839461" cy="403027"/>
                  <a:chOff x="2757792" y="977900"/>
                  <a:chExt cx="839461" cy="403027"/>
                </a:xfrm>
              </p:grpSpPr>
              <p:sp>
                <p:nvSpPr>
                  <p:cNvPr id="213" name="TextBox 212"/>
                  <p:cNvSpPr txBox="1"/>
                  <p:nvPr/>
                </p:nvSpPr>
                <p:spPr>
                  <a:xfrm>
                    <a:off x="2757792" y="1073150"/>
                    <a:ext cx="83946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altLang="zh-CN" sz="800" dirty="0"/>
                      <a:t>2</a:t>
                    </a:r>
                    <a:r>
                      <a:rPr lang="en-US" altLang="zh-CN" sz="1100" dirty="0" smtClean="0"/>
                      <a:t>-1</a:t>
                    </a:r>
                    <a:endParaRPr lang="en-US" sz="1100" dirty="0"/>
                  </a:p>
                </p:txBody>
              </p:sp>
              <p:sp>
                <p:nvSpPr>
                  <p:cNvPr id="214" name="TextBox 213"/>
                  <p:cNvSpPr txBox="1"/>
                  <p:nvPr/>
                </p:nvSpPr>
                <p:spPr>
                  <a:xfrm>
                    <a:off x="3168650" y="97790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212" name="TextBox 211"/>
                <p:cNvSpPr txBox="1"/>
                <p:nvPr/>
              </p:nvSpPr>
              <p:spPr>
                <a:xfrm>
                  <a:off x="4198637" y="1662176"/>
                  <a:ext cx="2417650" cy="3047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………………….…………………………..</a:t>
                  </a:r>
                  <a:endParaRPr lang="en-US" sz="1400" dirty="0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2819400" y="2074680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3510074" y="2074680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6828016" y="2074680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2819400" y="3767971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3510074" y="3767971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6828016" y="3767971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27" name="TextBox 226"/>
              <p:cNvSpPr txBox="1"/>
              <p:nvPr/>
            </p:nvSpPr>
            <p:spPr>
              <a:xfrm>
                <a:off x="1752600" y="3810000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52600" y="2074680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4343400" y="2074681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5182594" y="2074681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32" name="TextBox 231"/>
              <p:cNvSpPr txBox="1"/>
              <p:nvPr/>
            </p:nvSpPr>
            <p:spPr>
              <a:xfrm>
                <a:off x="6021789" y="2074681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4343400" y="3746185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5182594" y="3746185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35" name="TextBox 234"/>
              <p:cNvSpPr txBox="1"/>
              <p:nvPr/>
            </p:nvSpPr>
            <p:spPr>
              <a:xfrm>
                <a:off x="6021789" y="3746185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cxnSp>
            <p:nvCxnSpPr>
              <p:cNvPr id="20" name="肘形连接符 19"/>
              <p:cNvCxnSpPr>
                <a:stCxn id="12" idx="1"/>
              </p:cNvCxnSpPr>
              <p:nvPr/>
            </p:nvCxnSpPr>
            <p:spPr>
              <a:xfrm rot="10800000" flipV="1">
                <a:off x="2286000" y="3352800"/>
                <a:ext cx="361950" cy="1981200"/>
              </a:xfrm>
              <a:prstGeom prst="bentConnector2">
                <a:avLst/>
              </a:prstGeom>
              <a:ln>
                <a:solidFill>
                  <a:srgbClr val="00B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6" name="TextBox 235"/>
              <p:cNvSpPr txBox="1"/>
              <p:nvPr/>
            </p:nvSpPr>
            <p:spPr>
              <a:xfrm>
                <a:off x="1118488" y="5334000"/>
                <a:ext cx="1267413" cy="954107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The prediction </a:t>
                </a:r>
              </a:p>
              <a:p>
                <a:pPr algn="ctr"/>
                <a:r>
                  <a:rPr lang="en-US" sz="1400" dirty="0" smtClean="0"/>
                  <a:t>made by </a:t>
                </a:r>
              </a:p>
              <a:p>
                <a:pPr algn="ctr"/>
                <a:r>
                  <a:rPr lang="en-US" sz="1400" dirty="0" smtClean="0"/>
                  <a:t>the first </a:t>
                </a:r>
              </a:p>
              <a:p>
                <a:pPr algn="ctr"/>
                <a:r>
                  <a:rPr lang="en-US" sz="1400" dirty="0" smtClean="0"/>
                  <a:t>fitted mode</a:t>
                </a:r>
                <a:r>
                  <a:rPr lang="en-US" altLang="zh-CN" sz="1400" dirty="0" smtClean="0"/>
                  <a:t>l</a:t>
                </a:r>
                <a:endParaRPr lang="en-US" sz="1400" dirty="0"/>
              </a:p>
            </p:txBody>
          </p:sp>
          <p:cxnSp>
            <p:nvCxnSpPr>
              <p:cNvPr id="238" name="肘形连接符 237"/>
              <p:cNvCxnSpPr/>
              <p:nvPr/>
            </p:nvCxnSpPr>
            <p:spPr>
              <a:xfrm rot="10800000" flipV="1">
                <a:off x="2524269" y="3820907"/>
                <a:ext cx="110642" cy="1737360"/>
              </a:xfrm>
              <a:prstGeom prst="bentConnector2">
                <a:avLst/>
              </a:prstGeom>
              <a:ln>
                <a:solidFill>
                  <a:srgbClr val="A30563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4" name="TextBox 243"/>
              <p:cNvSpPr txBox="1"/>
              <p:nvPr/>
            </p:nvSpPr>
            <p:spPr>
              <a:xfrm>
                <a:off x="2446787" y="5547360"/>
                <a:ext cx="1363213" cy="954107"/>
              </a:xfrm>
              <a:prstGeom prst="rect">
                <a:avLst/>
              </a:prstGeom>
              <a:noFill/>
              <a:ln w="12700">
                <a:solidFill>
                  <a:srgbClr val="A3056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The prediction made by </a:t>
                </a:r>
              </a:p>
              <a:p>
                <a:pPr algn="ctr"/>
                <a:r>
                  <a:rPr lang="en-US" sz="1400" dirty="0" smtClean="0"/>
                  <a:t>the s</a:t>
                </a:r>
                <a:r>
                  <a:rPr lang="en-US" altLang="zh-CN" sz="1400" dirty="0" smtClean="0"/>
                  <a:t>econd </a:t>
                </a:r>
              </a:p>
              <a:p>
                <a:pPr algn="ctr"/>
                <a:r>
                  <a:rPr lang="en-US" sz="1400" dirty="0" smtClean="0"/>
                  <a:t>fitted mode</a:t>
                </a:r>
                <a:r>
                  <a:rPr lang="en-US" altLang="zh-CN" sz="1400" dirty="0" smtClean="0"/>
                  <a:t>l</a:t>
                </a:r>
                <a:endParaRPr lang="en-US" sz="1400" dirty="0"/>
              </a:p>
            </p:txBody>
          </p:sp>
          <p:sp>
            <p:nvSpPr>
              <p:cNvPr id="245" name="左大括号 244"/>
              <p:cNvSpPr/>
              <p:nvPr/>
            </p:nvSpPr>
            <p:spPr>
              <a:xfrm rot="10800000">
                <a:off x="7772415" y="990599"/>
                <a:ext cx="73152" cy="3636682"/>
              </a:xfrm>
              <a:prstGeom prst="leftBrace">
                <a:avLst>
                  <a:gd name="adj1" fmla="val 64063"/>
                  <a:gd name="adj2" fmla="val 50003"/>
                </a:avLst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7" name="TextBox 246"/>
              <p:cNvSpPr txBox="1"/>
              <p:nvPr/>
            </p:nvSpPr>
            <p:spPr>
              <a:xfrm>
                <a:off x="8037292" y="3095803"/>
                <a:ext cx="979371" cy="738664"/>
              </a:xfrm>
              <a:prstGeom prst="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used </a:t>
                </a:r>
              </a:p>
              <a:p>
                <a:pPr algn="ctr"/>
                <a:r>
                  <a:rPr lang="en-US" sz="1400" dirty="0" smtClean="0"/>
                  <a:t>to fit the </a:t>
                </a:r>
              </a:p>
              <a:p>
                <a:pPr algn="ctr"/>
                <a:r>
                  <a:rPr lang="en-US" sz="1400" dirty="0"/>
                  <a:t>l</a:t>
                </a:r>
                <a:r>
                  <a:rPr lang="en-US" sz="1400" dirty="0" smtClean="0"/>
                  <a:t>ast model</a:t>
                </a:r>
                <a:endParaRPr lang="en-US" sz="1400" dirty="0"/>
              </a:p>
            </p:txBody>
          </p:sp>
          <p:sp>
            <p:nvSpPr>
              <p:cNvPr id="249" name="矩形 248"/>
              <p:cNvSpPr/>
              <p:nvPr/>
            </p:nvSpPr>
            <p:spPr>
              <a:xfrm>
                <a:off x="2647951" y="4684696"/>
                <a:ext cx="703422" cy="363404"/>
              </a:xfrm>
              <a:prstGeom prst="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TextBox 252"/>
              <p:cNvSpPr txBox="1"/>
              <p:nvPr/>
            </p:nvSpPr>
            <p:spPr>
              <a:xfrm>
                <a:off x="4170653" y="5166360"/>
                <a:ext cx="1168327" cy="954107"/>
              </a:xfrm>
              <a:prstGeom prst="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The prediction </a:t>
                </a:r>
              </a:p>
              <a:p>
                <a:pPr algn="ctr"/>
                <a:r>
                  <a:rPr lang="en-US" sz="1400" dirty="0" smtClean="0"/>
                  <a:t>made by </a:t>
                </a:r>
              </a:p>
              <a:p>
                <a:pPr algn="ctr"/>
                <a:r>
                  <a:rPr lang="en-US" sz="1400" dirty="0" smtClean="0"/>
                  <a:t>the </a:t>
                </a:r>
                <a:r>
                  <a:rPr lang="en-US" sz="1400" dirty="0"/>
                  <a:t>l</a:t>
                </a:r>
                <a:r>
                  <a:rPr lang="en-US" sz="1400" dirty="0" smtClean="0"/>
                  <a:t>ast</a:t>
                </a:r>
                <a:endParaRPr lang="en-US" altLang="zh-CN" sz="1400" dirty="0" smtClean="0"/>
              </a:p>
              <a:p>
                <a:pPr algn="ctr"/>
                <a:r>
                  <a:rPr lang="en-US" sz="1400" dirty="0" smtClean="0"/>
                  <a:t>fitted mode</a:t>
                </a:r>
                <a:r>
                  <a:rPr lang="en-US" altLang="zh-CN" sz="1400" dirty="0" smtClean="0"/>
                  <a:t>l</a:t>
                </a:r>
                <a:endParaRPr lang="en-US" sz="1400" dirty="0"/>
              </a:p>
            </p:txBody>
          </p:sp>
          <p:sp>
            <p:nvSpPr>
              <p:cNvPr id="255" name="矩形 254"/>
              <p:cNvSpPr/>
              <p:nvPr/>
            </p:nvSpPr>
            <p:spPr>
              <a:xfrm>
                <a:off x="1733769" y="4722911"/>
                <a:ext cx="351711" cy="313160"/>
              </a:xfrm>
              <a:prstGeom prst="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733769" y="3578457"/>
                <a:ext cx="402213" cy="313160"/>
              </a:xfrm>
              <a:prstGeom prst="rect">
                <a:avLst/>
              </a:prstGeom>
              <a:noFill/>
              <a:ln w="12700">
                <a:solidFill>
                  <a:srgbClr val="A305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60" name="矩形 259"/>
            <p:cNvSpPr/>
            <p:nvPr/>
          </p:nvSpPr>
          <p:spPr>
            <a:xfrm>
              <a:off x="1483737" y="3232150"/>
              <a:ext cx="402213" cy="313160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9527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6739" y="10784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132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10784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132</a:t>
            </a:r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5526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37677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6739" y="10784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10784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400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24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62700" y="668215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685800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20</a:t>
            </a:r>
            <a:endParaRPr 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24354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904211" y="685800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43000" y="6858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</a:t>
            </a:r>
            <a:r>
              <a:rPr lang="en-US" dirty="0" smtClean="0"/>
              <a:t>.01</a:t>
            </a:r>
            <a:endParaRPr 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00200" y="685800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23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81700" y="685800"/>
            <a:ext cx="2190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23</a:t>
            </a:r>
            <a:endParaRPr 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149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685800" y="2133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P=2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864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64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751559" y="8498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altLang="zh-CN" dirty="0" smtClean="0"/>
              <a:t>0.01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51559" y="914400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206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0.0223708</a:t>
            </a:r>
            <a:endParaRPr 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41563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181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800" y="879121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0.48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9629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905000" y="936842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0.92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3328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0.9512294</a:t>
            </a:r>
            <a:endParaRPr 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378023"/>
            <a:ext cx="7693153" cy="6022777"/>
            <a:chOff x="0" y="378023"/>
            <a:chExt cx="7693153" cy="6022777"/>
          </a:xfrm>
        </p:grpSpPr>
        <p:grpSp>
          <p:nvGrpSpPr>
            <p:cNvPr id="246" name="组合 245"/>
            <p:cNvGrpSpPr/>
            <p:nvPr/>
          </p:nvGrpSpPr>
          <p:grpSpPr>
            <a:xfrm>
              <a:off x="0" y="378023"/>
              <a:ext cx="7693153" cy="6022777"/>
              <a:chOff x="400269" y="326290"/>
              <a:chExt cx="7693153" cy="6022777"/>
            </a:xfrm>
          </p:grpSpPr>
          <p:sp>
            <p:nvSpPr>
              <p:cNvPr id="229" name="TextBox 228"/>
              <p:cNvSpPr txBox="1"/>
              <p:nvPr/>
            </p:nvSpPr>
            <p:spPr>
              <a:xfrm>
                <a:off x="7103521" y="3702746"/>
                <a:ext cx="466282" cy="837382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25" name="TextBox 224"/>
              <p:cNvSpPr txBox="1"/>
              <p:nvPr/>
            </p:nvSpPr>
            <p:spPr>
              <a:xfrm>
                <a:off x="5987847" y="3736098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24" name="TextBox 223"/>
              <p:cNvSpPr txBox="1"/>
              <p:nvPr/>
            </p:nvSpPr>
            <p:spPr>
              <a:xfrm>
                <a:off x="3831835" y="3734619"/>
                <a:ext cx="466282" cy="837382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27" name="TextBox 226"/>
              <p:cNvSpPr txBox="1"/>
              <p:nvPr/>
            </p:nvSpPr>
            <p:spPr>
              <a:xfrm>
                <a:off x="1752600" y="3810000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3" name="左中括号 2"/>
              <p:cNvSpPr/>
              <p:nvPr/>
            </p:nvSpPr>
            <p:spPr>
              <a:xfrm>
                <a:off x="2590800" y="990600"/>
                <a:ext cx="152400" cy="4114800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左中括号 30"/>
              <p:cNvSpPr/>
              <p:nvPr/>
            </p:nvSpPr>
            <p:spPr>
              <a:xfrm rot="10800000">
                <a:off x="7639270" y="990084"/>
                <a:ext cx="114500" cy="4114800"/>
              </a:xfrm>
              <a:prstGeom prst="leftBracket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372069" y="603051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0</a:t>
                </a:r>
                <a:endParaRPr lang="en-US" sz="1400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246220" y="326290"/>
                <a:ext cx="15068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b="1" dirty="0" smtClean="0"/>
                  <a:t>Currency Index</a:t>
                </a:r>
                <a:endParaRPr lang="en-US" sz="1400" b="1" dirty="0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648669" y="606623"/>
                <a:ext cx="276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8</a:t>
                </a:r>
                <a:endParaRPr lang="en-US" sz="1400" dirty="0"/>
              </a:p>
            </p:txBody>
          </p:sp>
          <p:grpSp>
            <p:nvGrpSpPr>
              <p:cNvPr id="8" name="组合 7"/>
              <p:cNvGrpSpPr/>
              <p:nvPr/>
            </p:nvGrpSpPr>
            <p:grpSpPr>
              <a:xfrm>
                <a:off x="2667000" y="554890"/>
                <a:ext cx="4990465" cy="4438254"/>
                <a:chOff x="2667000" y="554890"/>
                <a:chExt cx="4990465" cy="4438254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2667000" y="1209873"/>
                  <a:ext cx="792974" cy="390327"/>
                  <a:chOff x="2783192" y="990600"/>
                  <a:chExt cx="792974" cy="390327"/>
                </a:xfrm>
              </p:grpSpPr>
              <p:sp>
                <p:nvSpPr>
                  <p:cNvPr id="34" name="TextBox 33"/>
                  <p:cNvSpPr txBox="1"/>
                  <p:nvPr/>
                </p:nvSpPr>
                <p:spPr>
                  <a:xfrm>
                    <a:off x="2783192" y="1073150"/>
                    <a:ext cx="79297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p-1</a:t>
                    </a:r>
                    <a:endParaRPr lang="en-US" sz="1400" dirty="0"/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3200400" y="990600"/>
                    <a:ext cx="34336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68" name="组合 67"/>
                <p:cNvGrpSpPr/>
                <p:nvPr/>
              </p:nvGrpSpPr>
              <p:grpSpPr>
                <a:xfrm>
                  <a:off x="3609831" y="1167467"/>
                  <a:ext cx="4047634" cy="419967"/>
                  <a:chOff x="3092677" y="948194"/>
                  <a:chExt cx="4047634" cy="419967"/>
                </a:xfrm>
              </p:grpSpPr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3092677" y="1060384"/>
                    <a:ext cx="7759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/>
                      <a:t>0</a:t>
                    </a:r>
                    <a:endParaRPr lang="en-US" sz="1400" dirty="0"/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3458628" y="980067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  <p:sp>
                <p:nvSpPr>
                  <p:cNvPr id="237" name="TextBox 236"/>
                  <p:cNvSpPr txBox="1"/>
                  <p:nvPr/>
                </p:nvSpPr>
                <p:spPr>
                  <a:xfrm>
                    <a:off x="6364363" y="1028511"/>
                    <a:ext cx="77594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/>
                      <a:t>0</a:t>
                    </a:r>
                    <a:endParaRPr lang="en-US" sz="1400" dirty="0"/>
                  </a:p>
                </p:txBody>
              </p:sp>
              <p:sp>
                <p:nvSpPr>
                  <p:cNvPr id="239" name="TextBox 238"/>
                  <p:cNvSpPr txBox="1"/>
                  <p:nvPr/>
                </p:nvSpPr>
                <p:spPr>
                  <a:xfrm>
                    <a:off x="6730314" y="948194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86" name="组合 85"/>
                <p:cNvGrpSpPr/>
                <p:nvPr/>
              </p:nvGrpSpPr>
              <p:grpSpPr>
                <a:xfrm>
                  <a:off x="5865431" y="1178000"/>
                  <a:ext cx="750954" cy="390327"/>
                  <a:chOff x="1943023" y="958727"/>
                  <a:chExt cx="750954" cy="390327"/>
                </a:xfrm>
              </p:grpSpPr>
              <p:sp>
                <p:nvSpPr>
                  <p:cNvPr id="87" name="TextBox 86"/>
                  <p:cNvSpPr txBox="1"/>
                  <p:nvPr/>
                </p:nvSpPr>
                <p:spPr>
                  <a:xfrm>
                    <a:off x="1943023" y="1041277"/>
                    <a:ext cx="67755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err="1" smtClean="0"/>
                      <a:t>logRV</a:t>
                    </a:r>
                    <a:r>
                      <a:rPr lang="en-US" sz="1100" dirty="0" err="1" smtClean="0"/>
                      <a:t>p</a:t>
                    </a:r>
                    <a:endParaRPr lang="en-US" sz="1400" dirty="0"/>
                  </a:p>
                </p:txBody>
              </p:sp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2360231" y="958727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06" name="TextBox 105"/>
                <p:cNvSpPr txBox="1"/>
                <p:nvPr/>
              </p:nvSpPr>
              <p:spPr>
                <a:xfrm>
                  <a:off x="4438869" y="1217746"/>
                  <a:ext cx="15536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………………….………..</a:t>
                  </a:r>
                  <a:endParaRPr lang="en-US" sz="1400" dirty="0"/>
                </a:p>
              </p:txBody>
            </p:sp>
            <p:sp>
              <p:nvSpPr>
                <p:cNvPr id="160" name="TextBox 159"/>
                <p:cNvSpPr txBox="1"/>
                <p:nvPr/>
              </p:nvSpPr>
              <p:spPr>
                <a:xfrm>
                  <a:off x="3357551" y="1217746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161" name="TextBox 160"/>
                <p:cNvSpPr txBox="1"/>
                <p:nvPr/>
              </p:nvSpPr>
              <p:spPr>
                <a:xfrm>
                  <a:off x="3357551" y="1727199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162" name="TextBox 161"/>
                <p:cNvSpPr txBox="1"/>
                <p:nvPr/>
              </p:nvSpPr>
              <p:spPr>
                <a:xfrm>
                  <a:off x="3357551" y="2767667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184" name="TextBox 183"/>
                <p:cNvSpPr txBox="1"/>
                <p:nvPr/>
              </p:nvSpPr>
              <p:spPr>
                <a:xfrm>
                  <a:off x="3357551" y="3148667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191" name="TextBox 190"/>
                <p:cNvSpPr txBox="1"/>
                <p:nvPr/>
              </p:nvSpPr>
              <p:spPr>
                <a:xfrm>
                  <a:off x="3357551" y="3605867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22" name="TextBox 221"/>
                <p:cNvSpPr txBox="1"/>
                <p:nvPr/>
              </p:nvSpPr>
              <p:spPr>
                <a:xfrm>
                  <a:off x="3357551" y="4343400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26" name="TextBox 225"/>
                <p:cNvSpPr txBox="1"/>
                <p:nvPr/>
              </p:nvSpPr>
              <p:spPr>
                <a:xfrm>
                  <a:off x="3357551" y="4685367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63" name="TextBox 262"/>
                <p:cNvSpPr txBox="1"/>
                <p:nvPr/>
              </p:nvSpPr>
              <p:spPr>
                <a:xfrm>
                  <a:off x="6632182" y="1185873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64" name="TextBox 263"/>
                <p:cNvSpPr txBox="1"/>
                <p:nvPr/>
              </p:nvSpPr>
              <p:spPr>
                <a:xfrm>
                  <a:off x="6632182" y="1695326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65" name="TextBox 264"/>
                <p:cNvSpPr txBox="1"/>
                <p:nvPr/>
              </p:nvSpPr>
              <p:spPr>
                <a:xfrm>
                  <a:off x="6632182" y="2735794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66" name="TextBox 265"/>
                <p:cNvSpPr txBox="1"/>
                <p:nvPr/>
              </p:nvSpPr>
              <p:spPr>
                <a:xfrm>
                  <a:off x="6632182" y="3116794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67" name="TextBox 266"/>
                <p:cNvSpPr txBox="1"/>
                <p:nvPr/>
              </p:nvSpPr>
              <p:spPr>
                <a:xfrm>
                  <a:off x="6632182" y="3573994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68" name="TextBox 267"/>
                <p:cNvSpPr txBox="1"/>
                <p:nvPr/>
              </p:nvSpPr>
              <p:spPr>
                <a:xfrm>
                  <a:off x="6632182" y="4311527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69" name="TextBox 268"/>
                <p:cNvSpPr txBox="1"/>
                <p:nvPr/>
              </p:nvSpPr>
              <p:spPr>
                <a:xfrm>
                  <a:off x="6632182" y="4653494"/>
                  <a:ext cx="3193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</a:t>
                  </a:r>
                  <a:endParaRPr lang="en-US" sz="1400" dirty="0"/>
                </a:p>
              </p:txBody>
            </p:sp>
            <p:sp>
              <p:nvSpPr>
                <p:cNvPr id="270" name="TextBox 269"/>
                <p:cNvSpPr txBox="1"/>
                <p:nvPr/>
              </p:nvSpPr>
              <p:spPr>
                <a:xfrm>
                  <a:off x="3829269" y="554890"/>
                  <a:ext cx="250741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…………………………………..….………..</a:t>
                  </a:r>
                  <a:endParaRPr lang="en-US" sz="1400" dirty="0"/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2590800" y="1608594"/>
                <a:ext cx="5200605" cy="432733"/>
                <a:chOff x="2590800" y="1633994"/>
                <a:chExt cx="5200605" cy="432733"/>
              </a:xfrm>
            </p:grpSpPr>
            <p:grpSp>
              <p:nvGrpSpPr>
                <p:cNvPr id="90" name="组合 89"/>
                <p:cNvGrpSpPr/>
                <p:nvPr/>
              </p:nvGrpSpPr>
              <p:grpSpPr>
                <a:xfrm>
                  <a:off x="2590800" y="1676400"/>
                  <a:ext cx="820225" cy="390327"/>
                  <a:chOff x="2783192" y="990600"/>
                  <a:chExt cx="820225" cy="390327"/>
                </a:xfrm>
              </p:grpSpPr>
              <p:sp>
                <p:nvSpPr>
                  <p:cNvPr id="91" name="TextBox 90"/>
                  <p:cNvSpPr txBox="1"/>
                  <p:nvPr/>
                </p:nvSpPr>
                <p:spPr>
                  <a:xfrm>
                    <a:off x="2783192" y="1073150"/>
                    <a:ext cx="82022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p+1</a:t>
                    </a:r>
                    <a:endParaRPr lang="en-US" sz="1400" dirty="0"/>
                  </a:p>
                </p:txBody>
              </p:sp>
              <p:sp>
                <p:nvSpPr>
                  <p:cNvPr id="92" name="TextBox 91"/>
                  <p:cNvSpPr txBox="1"/>
                  <p:nvPr/>
                </p:nvSpPr>
                <p:spPr>
                  <a:xfrm>
                    <a:off x="3200400" y="990600"/>
                    <a:ext cx="34336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93" name="组合 92"/>
                <p:cNvGrpSpPr/>
                <p:nvPr/>
              </p:nvGrpSpPr>
              <p:grpSpPr>
                <a:xfrm>
                  <a:off x="3580387" y="1633994"/>
                  <a:ext cx="4211018" cy="419967"/>
                  <a:chOff x="3074279" y="948194"/>
                  <a:chExt cx="4211018" cy="419967"/>
                </a:xfrm>
              </p:grpSpPr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3074279" y="1060384"/>
                    <a:ext cx="93933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/>
                      <a:t>1</a:t>
                    </a:r>
                    <a:endParaRPr lang="en-US" sz="1400" dirty="0"/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3519196" y="980067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  <p:sp>
                <p:nvSpPr>
                  <p:cNvPr id="240" name="TextBox 239"/>
                  <p:cNvSpPr txBox="1"/>
                  <p:nvPr/>
                </p:nvSpPr>
                <p:spPr>
                  <a:xfrm>
                    <a:off x="6345965" y="1028511"/>
                    <a:ext cx="939332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/>
                      <a:t>1</a:t>
                    </a:r>
                    <a:endParaRPr lang="en-US" sz="1400" dirty="0"/>
                  </a:p>
                </p:txBody>
              </p:sp>
              <p:sp>
                <p:nvSpPr>
                  <p:cNvPr id="241" name="TextBox 240"/>
                  <p:cNvSpPr txBox="1"/>
                  <p:nvPr/>
                </p:nvSpPr>
                <p:spPr>
                  <a:xfrm>
                    <a:off x="6790882" y="948194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99" name="组合 98"/>
                <p:cNvGrpSpPr/>
                <p:nvPr/>
              </p:nvGrpSpPr>
              <p:grpSpPr>
                <a:xfrm>
                  <a:off x="5865431" y="1644527"/>
                  <a:ext cx="820225" cy="390327"/>
                  <a:chOff x="1943023" y="958727"/>
                  <a:chExt cx="820225" cy="390327"/>
                </a:xfrm>
              </p:grpSpPr>
              <p:sp>
                <p:nvSpPr>
                  <p:cNvPr id="100" name="TextBox 99"/>
                  <p:cNvSpPr txBox="1"/>
                  <p:nvPr/>
                </p:nvSpPr>
                <p:spPr>
                  <a:xfrm>
                    <a:off x="1943023" y="1041277"/>
                    <a:ext cx="82022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p+1</a:t>
                    </a:r>
                    <a:endParaRPr lang="en-US" sz="1400" dirty="0"/>
                  </a:p>
                </p:txBody>
              </p:sp>
              <p:sp>
                <p:nvSpPr>
                  <p:cNvPr id="101" name="TextBox 100"/>
                  <p:cNvSpPr txBox="1"/>
                  <p:nvPr/>
                </p:nvSpPr>
                <p:spPr>
                  <a:xfrm>
                    <a:off x="2360231" y="958727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09" name="TextBox 108"/>
                <p:cNvSpPr txBox="1"/>
                <p:nvPr/>
              </p:nvSpPr>
              <p:spPr>
                <a:xfrm>
                  <a:off x="4438869" y="1662176"/>
                  <a:ext cx="15536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………………….………..</a:t>
                  </a:r>
                  <a:endParaRPr lang="en-US" sz="1400" dirty="0"/>
                </a:p>
              </p:txBody>
            </p:sp>
          </p:grpSp>
          <p:grpSp>
            <p:nvGrpSpPr>
              <p:cNvPr id="125" name="组合 124"/>
              <p:cNvGrpSpPr/>
              <p:nvPr/>
            </p:nvGrpSpPr>
            <p:grpSpPr>
              <a:xfrm>
                <a:off x="2590800" y="2725665"/>
                <a:ext cx="5117908" cy="445433"/>
                <a:chOff x="2590800" y="1621294"/>
                <a:chExt cx="5117908" cy="445433"/>
              </a:xfrm>
            </p:grpSpPr>
            <p:grpSp>
              <p:nvGrpSpPr>
                <p:cNvPr id="126" name="组合 125"/>
                <p:cNvGrpSpPr/>
                <p:nvPr/>
              </p:nvGrpSpPr>
              <p:grpSpPr>
                <a:xfrm>
                  <a:off x="2590800" y="1654550"/>
                  <a:ext cx="834652" cy="412177"/>
                  <a:chOff x="2783192" y="968750"/>
                  <a:chExt cx="834652" cy="412177"/>
                </a:xfrm>
              </p:grpSpPr>
              <p:sp>
                <p:nvSpPr>
                  <p:cNvPr id="134" name="TextBox 133"/>
                  <p:cNvSpPr txBox="1"/>
                  <p:nvPr/>
                </p:nvSpPr>
                <p:spPr>
                  <a:xfrm>
                    <a:off x="2783192" y="1073150"/>
                    <a:ext cx="83465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1</a:t>
                    </a:r>
                    <a:r>
                      <a:rPr lang="en-US" altLang="zh-CN" sz="1050" dirty="0" smtClean="0"/>
                      <a:t>-1</a:t>
                    </a:r>
                    <a:endParaRPr lang="en-US" sz="1050" dirty="0"/>
                  </a:p>
                </p:txBody>
              </p:sp>
              <p:sp>
                <p:nvSpPr>
                  <p:cNvPr id="135" name="TextBox 134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27" name="组合 126"/>
                <p:cNvGrpSpPr/>
                <p:nvPr/>
              </p:nvGrpSpPr>
              <p:grpSpPr>
                <a:xfrm>
                  <a:off x="3583971" y="1621294"/>
                  <a:ext cx="4124737" cy="432667"/>
                  <a:chOff x="3077863" y="935494"/>
                  <a:chExt cx="4124737" cy="432667"/>
                </a:xfrm>
              </p:grpSpPr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3077863" y="1060384"/>
                    <a:ext cx="85305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1</a:t>
                    </a:r>
                    <a:r>
                      <a:rPr lang="en-US" altLang="zh-CN" sz="1050" dirty="0" smtClean="0"/>
                      <a:t>-p</a:t>
                    </a:r>
                    <a:endParaRPr lang="en-US" sz="1050" dirty="0"/>
                  </a:p>
                </p:txBody>
              </p:sp>
              <p:sp>
                <p:nvSpPr>
                  <p:cNvPr id="133" name="TextBox 132"/>
                  <p:cNvSpPr txBox="1"/>
                  <p:nvPr/>
                </p:nvSpPr>
                <p:spPr>
                  <a:xfrm>
                    <a:off x="3485920" y="967367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  <p:sp>
                <p:nvSpPr>
                  <p:cNvPr id="242" name="TextBox 241"/>
                  <p:cNvSpPr txBox="1"/>
                  <p:nvPr/>
                </p:nvSpPr>
                <p:spPr>
                  <a:xfrm>
                    <a:off x="6349549" y="1028511"/>
                    <a:ext cx="85305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1</a:t>
                    </a:r>
                    <a:r>
                      <a:rPr lang="en-US" altLang="zh-CN" sz="1050" dirty="0" smtClean="0"/>
                      <a:t>-p</a:t>
                    </a:r>
                    <a:endParaRPr lang="en-US" sz="1050" dirty="0"/>
                  </a:p>
                </p:txBody>
              </p:sp>
              <p:sp>
                <p:nvSpPr>
                  <p:cNvPr id="243" name="TextBox 242"/>
                  <p:cNvSpPr txBox="1"/>
                  <p:nvPr/>
                </p:nvSpPr>
                <p:spPr>
                  <a:xfrm>
                    <a:off x="6757606" y="935494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28" name="组合 127"/>
                <p:cNvGrpSpPr/>
                <p:nvPr/>
              </p:nvGrpSpPr>
              <p:grpSpPr>
                <a:xfrm>
                  <a:off x="5865431" y="1631827"/>
                  <a:ext cx="750954" cy="403027"/>
                  <a:chOff x="1943023" y="946027"/>
                  <a:chExt cx="750954" cy="403027"/>
                </a:xfrm>
              </p:grpSpPr>
              <p:sp>
                <p:nvSpPr>
                  <p:cNvPr id="130" name="TextBox 129"/>
                  <p:cNvSpPr txBox="1"/>
                  <p:nvPr/>
                </p:nvSpPr>
                <p:spPr>
                  <a:xfrm>
                    <a:off x="1943023" y="1041277"/>
                    <a:ext cx="74488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endParaRPr lang="en-US" sz="800" dirty="0"/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2360231" y="946027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29" name="TextBox 128"/>
                <p:cNvSpPr txBox="1"/>
                <p:nvPr/>
              </p:nvSpPr>
              <p:spPr>
                <a:xfrm>
                  <a:off x="4438869" y="1662176"/>
                  <a:ext cx="15536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………………….………..</a:t>
                  </a:r>
                  <a:endParaRPr lang="en-US" sz="1400" dirty="0"/>
                </a:p>
              </p:txBody>
            </p:sp>
          </p:grpSp>
          <p:grpSp>
            <p:nvGrpSpPr>
              <p:cNvPr id="147" name="组合 146"/>
              <p:cNvGrpSpPr/>
              <p:nvPr/>
            </p:nvGrpSpPr>
            <p:grpSpPr>
              <a:xfrm>
                <a:off x="2590800" y="3122817"/>
                <a:ext cx="5200869" cy="413560"/>
                <a:chOff x="2590800" y="1653167"/>
                <a:chExt cx="5200869" cy="413560"/>
              </a:xfrm>
            </p:grpSpPr>
            <p:grpSp>
              <p:nvGrpSpPr>
                <p:cNvPr id="148" name="组合 147"/>
                <p:cNvGrpSpPr/>
                <p:nvPr/>
              </p:nvGrpSpPr>
              <p:grpSpPr>
                <a:xfrm>
                  <a:off x="2590800" y="1654550"/>
                  <a:ext cx="760572" cy="412177"/>
                  <a:chOff x="2783192" y="968750"/>
                  <a:chExt cx="760572" cy="412177"/>
                </a:xfrm>
              </p:grpSpPr>
              <p:sp>
                <p:nvSpPr>
                  <p:cNvPr id="156" name="TextBox 155"/>
                  <p:cNvSpPr txBox="1"/>
                  <p:nvPr/>
                </p:nvSpPr>
                <p:spPr>
                  <a:xfrm>
                    <a:off x="2783192" y="1073150"/>
                    <a:ext cx="72404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1</a:t>
                    </a:r>
                    <a:endParaRPr lang="en-US" sz="1100" dirty="0"/>
                  </a:p>
                </p:txBody>
              </p:sp>
              <p:sp>
                <p:nvSpPr>
                  <p:cNvPr id="157" name="TextBox 156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49" name="组合 148"/>
                <p:cNvGrpSpPr/>
                <p:nvPr/>
              </p:nvGrpSpPr>
              <p:grpSpPr>
                <a:xfrm>
                  <a:off x="3527414" y="1653167"/>
                  <a:ext cx="4264255" cy="406850"/>
                  <a:chOff x="3021306" y="967367"/>
                  <a:chExt cx="4264255" cy="406850"/>
                </a:xfrm>
              </p:grpSpPr>
              <p:sp>
                <p:nvSpPr>
                  <p:cNvPr id="154" name="TextBox 153"/>
                  <p:cNvSpPr txBox="1"/>
                  <p:nvPr/>
                </p:nvSpPr>
                <p:spPr>
                  <a:xfrm>
                    <a:off x="3021306" y="1060384"/>
                    <a:ext cx="992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-p+1</a:t>
                    </a:r>
                    <a:endParaRPr lang="en-US" sz="1100" dirty="0"/>
                  </a:p>
                </p:txBody>
              </p:sp>
              <p:sp>
                <p:nvSpPr>
                  <p:cNvPr id="155" name="TextBox 154"/>
                  <p:cNvSpPr txBox="1"/>
                  <p:nvPr/>
                </p:nvSpPr>
                <p:spPr>
                  <a:xfrm>
                    <a:off x="3485920" y="967367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  <p:sp>
                <p:nvSpPr>
                  <p:cNvPr id="248" name="TextBox 247"/>
                  <p:cNvSpPr txBox="1"/>
                  <p:nvPr/>
                </p:nvSpPr>
                <p:spPr>
                  <a:xfrm>
                    <a:off x="6292992" y="1066440"/>
                    <a:ext cx="992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-p+1</a:t>
                    </a:r>
                    <a:endParaRPr lang="en-US" sz="1100" dirty="0"/>
                  </a:p>
                </p:txBody>
              </p:sp>
              <p:sp>
                <p:nvSpPr>
                  <p:cNvPr id="250" name="TextBox 249"/>
                  <p:cNvSpPr txBox="1"/>
                  <p:nvPr/>
                </p:nvSpPr>
                <p:spPr>
                  <a:xfrm>
                    <a:off x="6757606" y="973423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50" name="组合 149"/>
                <p:cNvGrpSpPr/>
                <p:nvPr/>
              </p:nvGrpSpPr>
              <p:grpSpPr>
                <a:xfrm>
                  <a:off x="5840031" y="1656990"/>
                  <a:ext cx="866712" cy="403027"/>
                  <a:chOff x="1917623" y="971190"/>
                  <a:chExt cx="866712" cy="403027"/>
                </a:xfrm>
              </p:grpSpPr>
              <p:sp>
                <p:nvSpPr>
                  <p:cNvPr id="152" name="TextBox 151"/>
                  <p:cNvSpPr txBox="1"/>
                  <p:nvPr/>
                </p:nvSpPr>
                <p:spPr>
                  <a:xfrm>
                    <a:off x="1917623" y="1066440"/>
                    <a:ext cx="8667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+1</a:t>
                    </a:r>
                    <a:endParaRPr lang="en-US" sz="1100" dirty="0"/>
                  </a:p>
                </p:txBody>
              </p:sp>
              <p:sp>
                <p:nvSpPr>
                  <p:cNvPr id="153" name="TextBox 152"/>
                  <p:cNvSpPr txBox="1"/>
                  <p:nvPr/>
                </p:nvSpPr>
                <p:spPr>
                  <a:xfrm>
                    <a:off x="2328481" y="971190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51" name="TextBox 150"/>
                <p:cNvSpPr txBox="1"/>
                <p:nvPr/>
              </p:nvSpPr>
              <p:spPr>
                <a:xfrm>
                  <a:off x="4438869" y="1662176"/>
                  <a:ext cx="15536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………………….………..</a:t>
                  </a:r>
                  <a:endParaRPr lang="en-US" sz="1400" dirty="0"/>
                </a:p>
              </p:txBody>
            </p:sp>
          </p:grpSp>
          <p:sp>
            <p:nvSpPr>
              <p:cNvPr id="158" name="左大括号 157"/>
              <p:cNvSpPr/>
              <p:nvPr/>
            </p:nvSpPr>
            <p:spPr>
              <a:xfrm rot="10800000">
                <a:off x="7829970" y="1003300"/>
                <a:ext cx="76200" cy="2120900"/>
              </a:xfrm>
              <a:prstGeom prst="leftBrace">
                <a:avLst>
                  <a:gd name="adj1" fmla="val 64063"/>
                  <a:gd name="adj2" fmla="val 50003"/>
                </a:avLst>
              </a:prstGeom>
              <a:ln w="127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2181002" y="2555544"/>
                <a:ext cx="4097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/>
                  <a:t>=</a:t>
                </a:r>
                <a:endParaRPr lang="en-US" sz="3600" dirty="0"/>
              </a:p>
            </p:txBody>
          </p:sp>
          <p:grpSp>
            <p:nvGrpSpPr>
              <p:cNvPr id="173" name="组合 172"/>
              <p:cNvGrpSpPr/>
              <p:nvPr/>
            </p:nvGrpSpPr>
            <p:grpSpPr>
              <a:xfrm>
                <a:off x="2590800" y="4637455"/>
                <a:ext cx="5066929" cy="445433"/>
                <a:chOff x="2590800" y="1621294"/>
                <a:chExt cx="5066929" cy="445433"/>
              </a:xfrm>
            </p:grpSpPr>
            <p:grpSp>
              <p:nvGrpSpPr>
                <p:cNvPr id="174" name="组合 173"/>
                <p:cNvGrpSpPr/>
                <p:nvPr/>
              </p:nvGrpSpPr>
              <p:grpSpPr>
                <a:xfrm>
                  <a:off x="2590800" y="1654550"/>
                  <a:ext cx="760572" cy="412177"/>
                  <a:chOff x="2783192" y="968750"/>
                  <a:chExt cx="760572" cy="412177"/>
                </a:xfrm>
              </p:grpSpPr>
              <p:sp>
                <p:nvSpPr>
                  <p:cNvPr id="182" name="TextBox 181"/>
                  <p:cNvSpPr txBox="1"/>
                  <p:nvPr/>
                </p:nvSpPr>
                <p:spPr>
                  <a:xfrm>
                    <a:off x="2783192" y="1073150"/>
                    <a:ext cx="72404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/>
                      <a:t>2</a:t>
                    </a:r>
                    <a:endParaRPr lang="en-US" sz="1100" dirty="0"/>
                  </a:p>
                </p:txBody>
              </p:sp>
              <p:sp>
                <p:nvSpPr>
                  <p:cNvPr id="183" name="TextBox 182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75" name="组合 174"/>
                <p:cNvGrpSpPr/>
                <p:nvPr/>
              </p:nvGrpSpPr>
              <p:grpSpPr>
                <a:xfrm>
                  <a:off x="3556858" y="1621294"/>
                  <a:ext cx="4100871" cy="432667"/>
                  <a:chOff x="3050750" y="935494"/>
                  <a:chExt cx="4100871" cy="432667"/>
                </a:xfrm>
              </p:grpSpPr>
              <p:sp>
                <p:nvSpPr>
                  <p:cNvPr id="180" name="TextBox 179"/>
                  <p:cNvSpPr txBox="1"/>
                  <p:nvPr/>
                </p:nvSpPr>
                <p:spPr>
                  <a:xfrm>
                    <a:off x="3050750" y="1060384"/>
                    <a:ext cx="82918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/>
                      <a:t>2</a:t>
                    </a:r>
                    <a:endParaRPr lang="en-US" sz="1100" dirty="0"/>
                  </a:p>
                </p:txBody>
              </p:sp>
              <p:sp>
                <p:nvSpPr>
                  <p:cNvPr id="181" name="TextBox 180"/>
                  <p:cNvSpPr txBox="1"/>
                  <p:nvPr/>
                </p:nvSpPr>
                <p:spPr>
                  <a:xfrm>
                    <a:off x="3458628" y="967367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  <p:sp>
                <p:nvSpPr>
                  <p:cNvPr id="252" name="TextBox 251"/>
                  <p:cNvSpPr txBox="1"/>
                  <p:nvPr/>
                </p:nvSpPr>
                <p:spPr>
                  <a:xfrm>
                    <a:off x="6322436" y="1028511"/>
                    <a:ext cx="82918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/>
                      <a:t>2</a:t>
                    </a:r>
                    <a:endParaRPr lang="en-US" sz="1100" dirty="0"/>
                  </a:p>
                </p:txBody>
              </p:sp>
              <p:sp>
                <p:nvSpPr>
                  <p:cNvPr id="254" name="TextBox 253"/>
                  <p:cNvSpPr txBox="1"/>
                  <p:nvPr/>
                </p:nvSpPr>
                <p:spPr>
                  <a:xfrm>
                    <a:off x="6730314" y="935494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76" name="组合 175"/>
                <p:cNvGrpSpPr/>
                <p:nvPr/>
              </p:nvGrpSpPr>
              <p:grpSpPr>
                <a:xfrm>
                  <a:off x="5840031" y="1631827"/>
                  <a:ext cx="744604" cy="403027"/>
                  <a:chOff x="1917623" y="946027"/>
                  <a:chExt cx="744604" cy="403027"/>
                </a:xfrm>
              </p:grpSpPr>
              <p:sp>
                <p:nvSpPr>
                  <p:cNvPr id="178" name="TextBox 177"/>
                  <p:cNvSpPr txBox="1"/>
                  <p:nvPr/>
                </p:nvSpPr>
                <p:spPr>
                  <a:xfrm>
                    <a:off x="1917623" y="1041277"/>
                    <a:ext cx="724044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/>
                      <a:t>2</a:t>
                    </a:r>
                    <a:endParaRPr lang="en-US" sz="1100" dirty="0"/>
                  </a:p>
                </p:txBody>
              </p:sp>
              <p:sp>
                <p:nvSpPr>
                  <p:cNvPr id="179" name="TextBox 178"/>
                  <p:cNvSpPr txBox="1"/>
                  <p:nvPr/>
                </p:nvSpPr>
                <p:spPr>
                  <a:xfrm>
                    <a:off x="2328481" y="946027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77" name="TextBox 176"/>
                <p:cNvSpPr txBox="1"/>
                <p:nvPr/>
              </p:nvSpPr>
              <p:spPr>
                <a:xfrm>
                  <a:off x="4438869" y="1662176"/>
                  <a:ext cx="15536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………………….………..</a:t>
                  </a:r>
                  <a:endParaRPr lang="en-US" sz="1400" dirty="0"/>
                </a:p>
              </p:txBody>
            </p:sp>
          </p:grpSp>
          <p:sp>
            <p:nvSpPr>
              <p:cNvPr id="187" name="左大括号 186"/>
              <p:cNvSpPr/>
              <p:nvPr/>
            </p:nvSpPr>
            <p:spPr>
              <a:xfrm rot="10800000">
                <a:off x="7925439" y="990599"/>
                <a:ext cx="73152" cy="2545777"/>
              </a:xfrm>
              <a:prstGeom prst="leftBrace">
                <a:avLst>
                  <a:gd name="adj1" fmla="val 64063"/>
                  <a:gd name="adj2" fmla="val 50003"/>
                </a:avLst>
              </a:prstGeom>
              <a:ln w="12700">
                <a:solidFill>
                  <a:srgbClr val="A305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400269" y="720447"/>
                <a:ext cx="1336792" cy="4378207"/>
                <a:chOff x="400269" y="720447"/>
                <a:chExt cx="1336792" cy="4378207"/>
              </a:xfrm>
            </p:grpSpPr>
            <p:sp>
              <p:nvSpPr>
                <p:cNvPr id="185" name="TextBox 184"/>
                <p:cNvSpPr txBox="1"/>
                <p:nvPr/>
              </p:nvSpPr>
              <p:spPr>
                <a:xfrm>
                  <a:off x="657002" y="2555544"/>
                  <a:ext cx="40979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3600" dirty="0" smtClean="0"/>
                    <a:t>=</a:t>
                  </a:r>
                  <a:endParaRPr lang="en-US" sz="3600" dirty="0"/>
                </a:p>
              </p:txBody>
            </p:sp>
            <p:sp>
              <p:nvSpPr>
                <p:cNvPr id="186" name="TextBox 185"/>
                <p:cNvSpPr txBox="1"/>
                <p:nvPr/>
              </p:nvSpPr>
              <p:spPr>
                <a:xfrm>
                  <a:off x="400269" y="2615267"/>
                  <a:ext cx="370614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/>
                    <a:t>X</a:t>
                  </a:r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>
                  <a:off x="914400" y="720447"/>
                  <a:ext cx="822661" cy="4378207"/>
                  <a:chOff x="1905000" y="720447"/>
                  <a:chExt cx="822661" cy="4378207"/>
                </a:xfrm>
              </p:grpSpPr>
              <p:sp>
                <p:nvSpPr>
                  <p:cNvPr id="63" name="TextBox 62"/>
                  <p:cNvSpPr txBox="1"/>
                  <p:nvPr/>
                </p:nvSpPr>
                <p:spPr>
                  <a:xfrm>
                    <a:off x="2000469" y="720447"/>
                    <a:ext cx="676788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zh-CN" sz="1400" b="1" dirty="0" smtClean="0"/>
                      <a:t>Time </a:t>
                    </a:r>
                  </a:p>
                  <a:p>
                    <a:pPr algn="ctr"/>
                    <a:r>
                      <a:rPr lang="en-US" altLang="zh-CN" sz="1400" b="1" dirty="0" smtClean="0"/>
                      <a:t>Index</a:t>
                    </a:r>
                    <a:endParaRPr lang="en-US" sz="1400" b="1" dirty="0"/>
                  </a:p>
                </p:txBody>
              </p:sp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2151862" y="1295400"/>
                    <a:ext cx="429926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t=p</a:t>
                    </a:r>
                    <a:endParaRPr lang="en-US" sz="1400" dirty="0"/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1970723" y="1733550"/>
                    <a:ext cx="61106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t=p+1</a:t>
                    </a:r>
                    <a:endParaRPr lang="en-US" sz="1400" dirty="0"/>
                  </a:p>
                </p:txBody>
              </p:sp>
              <p:sp>
                <p:nvSpPr>
                  <p:cNvPr id="111" name="TextBox 110"/>
                  <p:cNvSpPr txBox="1"/>
                  <p:nvPr/>
                </p:nvSpPr>
                <p:spPr>
                  <a:xfrm>
                    <a:off x="1905000" y="3248223"/>
                    <a:ext cx="67678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1</a:t>
                    </a:r>
                    <a:r>
                      <a:rPr lang="en-US" altLang="zh-CN" sz="1400" dirty="0" smtClean="0"/>
                      <a:t>+1</a:t>
                    </a:r>
                    <a:endParaRPr lang="en-US" sz="1400" dirty="0"/>
                  </a:p>
                </p:txBody>
              </p:sp>
              <p:sp>
                <p:nvSpPr>
                  <p:cNvPr id="113" name="TextBox 112"/>
                  <p:cNvSpPr txBox="1"/>
                  <p:nvPr/>
                </p:nvSpPr>
                <p:spPr>
                  <a:xfrm>
                    <a:off x="2066903" y="2892623"/>
                    <a:ext cx="514885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1</a:t>
                    </a:r>
                    <a:endParaRPr lang="en-US" sz="1400" dirty="0"/>
                  </a:p>
                </p:txBody>
              </p:sp>
              <p:sp>
                <p:nvSpPr>
                  <p:cNvPr id="172" name="TextBox 171"/>
                  <p:cNvSpPr txBox="1"/>
                  <p:nvPr/>
                </p:nvSpPr>
                <p:spPr>
                  <a:xfrm>
                    <a:off x="2086139" y="4790877"/>
                    <a:ext cx="495649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2</a:t>
                    </a:r>
                    <a:endParaRPr lang="en-US" sz="1400" dirty="0"/>
                  </a:p>
                </p:txBody>
              </p:sp>
              <p:sp>
                <p:nvSpPr>
                  <p:cNvPr id="190" name="TextBox 189"/>
                  <p:cNvSpPr txBox="1"/>
                  <p:nvPr/>
                </p:nvSpPr>
                <p:spPr>
                  <a:xfrm>
                    <a:off x="1905000" y="3628229"/>
                    <a:ext cx="676788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1</a:t>
                    </a:r>
                    <a:r>
                      <a:rPr lang="en-US" altLang="zh-CN" sz="1400" dirty="0" smtClean="0"/>
                      <a:t>+2</a:t>
                    </a:r>
                    <a:endParaRPr lang="en-US" sz="1400" dirty="0"/>
                  </a:p>
                </p:txBody>
              </p:sp>
              <p:sp>
                <p:nvSpPr>
                  <p:cNvPr id="206" name="TextBox 205"/>
                  <p:cNvSpPr txBox="1"/>
                  <p:nvPr/>
                </p:nvSpPr>
                <p:spPr>
                  <a:xfrm>
                    <a:off x="2086139" y="4393267"/>
                    <a:ext cx="64152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400" dirty="0" smtClean="0"/>
                      <a:t>t=T</a:t>
                    </a:r>
                    <a:r>
                      <a:rPr lang="en-US" altLang="zh-CN" sz="1100" dirty="0" smtClean="0"/>
                      <a:t>2</a:t>
                    </a:r>
                    <a:r>
                      <a:rPr lang="en-US" altLang="zh-CN" sz="1400" dirty="0" smtClean="0"/>
                      <a:t>-1</a:t>
                    </a:r>
                    <a:endParaRPr lang="en-US" sz="1400" dirty="0"/>
                  </a:p>
                </p:txBody>
              </p:sp>
            </p:grpSp>
          </p:grpSp>
          <p:grpSp>
            <p:nvGrpSpPr>
              <p:cNvPr id="193" name="组合 192"/>
              <p:cNvGrpSpPr/>
              <p:nvPr/>
            </p:nvGrpSpPr>
            <p:grpSpPr>
              <a:xfrm>
                <a:off x="2590800" y="3527500"/>
                <a:ext cx="5200869" cy="434900"/>
                <a:chOff x="2590800" y="1631827"/>
                <a:chExt cx="5200869" cy="434900"/>
              </a:xfrm>
            </p:grpSpPr>
            <p:grpSp>
              <p:nvGrpSpPr>
                <p:cNvPr id="194" name="组合 193"/>
                <p:cNvGrpSpPr/>
                <p:nvPr/>
              </p:nvGrpSpPr>
              <p:grpSpPr>
                <a:xfrm>
                  <a:off x="2590800" y="1654550"/>
                  <a:ext cx="866712" cy="412177"/>
                  <a:chOff x="2783192" y="968750"/>
                  <a:chExt cx="866712" cy="412177"/>
                </a:xfrm>
              </p:grpSpPr>
              <p:sp>
                <p:nvSpPr>
                  <p:cNvPr id="202" name="TextBox 201"/>
                  <p:cNvSpPr txBox="1"/>
                  <p:nvPr/>
                </p:nvSpPr>
                <p:spPr>
                  <a:xfrm>
                    <a:off x="2783192" y="1073150"/>
                    <a:ext cx="8667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1</a:t>
                    </a:r>
                    <a:r>
                      <a:rPr lang="en-US" altLang="zh-CN" sz="1100" dirty="0" smtClean="0"/>
                      <a:t>+1</a:t>
                    </a:r>
                    <a:endParaRPr lang="en-US" sz="1100" dirty="0"/>
                  </a:p>
                </p:txBody>
              </p:sp>
              <p:sp>
                <p:nvSpPr>
                  <p:cNvPr id="203" name="TextBox 202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95" name="组合 194"/>
                <p:cNvGrpSpPr/>
                <p:nvPr/>
              </p:nvGrpSpPr>
              <p:grpSpPr>
                <a:xfrm>
                  <a:off x="3527414" y="1648862"/>
                  <a:ext cx="4264255" cy="405099"/>
                  <a:chOff x="3021306" y="963062"/>
                  <a:chExt cx="4264255" cy="405099"/>
                </a:xfrm>
              </p:grpSpPr>
              <p:sp>
                <p:nvSpPr>
                  <p:cNvPr id="200" name="TextBox 199"/>
                  <p:cNvSpPr txBox="1"/>
                  <p:nvPr/>
                </p:nvSpPr>
                <p:spPr>
                  <a:xfrm>
                    <a:off x="3021306" y="1060384"/>
                    <a:ext cx="992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-p+2</a:t>
                    </a:r>
                    <a:endParaRPr lang="en-US" sz="1100" dirty="0"/>
                  </a:p>
                </p:txBody>
              </p:sp>
              <p:sp>
                <p:nvSpPr>
                  <p:cNvPr id="201" name="TextBox 200"/>
                  <p:cNvSpPr txBox="1"/>
                  <p:nvPr/>
                </p:nvSpPr>
                <p:spPr>
                  <a:xfrm>
                    <a:off x="3485920" y="967367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  <p:sp>
                <p:nvSpPr>
                  <p:cNvPr id="256" name="TextBox 255"/>
                  <p:cNvSpPr txBox="1"/>
                  <p:nvPr/>
                </p:nvSpPr>
                <p:spPr>
                  <a:xfrm>
                    <a:off x="6292992" y="1056079"/>
                    <a:ext cx="992569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-p+2</a:t>
                    </a:r>
                    <a:endParaRPr lang="en-US" sz="1100" dirty="0"/>
                  </a:p>
                </p:txBody>
              </p:sp>
              <p:sp>
                <p:nvSpPr>
                  <p:cNvPr id="257" name="TextBox 256"/>
                  <p:cNvSpPr txBox="1"/>
                  <p:nvPr/>
                </p:nvSpPr>
                <p:spPr>
                  <a:xfrm>
                    <a:off x="6757606" y="963062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196" name="组合 195"/>
                <p:cNvGrpSpPr/>
                <p:nvPr/>
              </p:nvGrpSpPr>
              <p:grpSpPr>
                <a:xfrm>
                  <a:off x="5840031" y="1631827"/>
                  <a:ext cx="866712" cy="417895"/>
                  <a:chOff x="1917623" y="946027"/>
                  <a:chExt cx="866712" cy="417895"/>
                </a:xfrm>
              </p:grpSpPr>
              <p:sp>
                <p:nvSpPr>
                  <p:cNvPr id="198" name="TextBox 197"/>
                  <p:cNvSpPr txBox="1"/>
                  <p:nvPr/>
                </p:nvSpPr>
                <p:spPr>
                  <a:xfrm>
                    <a:off x="1917623" y="1056145"/>
                    <a:ext cx="866712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sz="800" dirty="0" smtClean="0"/>
                      <a:t>1</a:t>
                    </a:r>
                    <a:r>
                      <a:rPr lang="en-US" sz="1100" dirty="0" smtClean="0"/>
                      <a:t>+2</a:t>
                    </a:r>
                    <a:endParaRPr lang="en-US" sz="1100" dirty="0"/>
                  </a:p>
                </p:txBody>
              </p:sp>
              <p:sp>
                <p:nvSpPr>
                  <p:cNvPr id="199" name="TextBox 198"/>
                  <p:cNvSpPr txBox="1"/>
                  <p:nvPr/>
                </p:nvSpPr>
                <p:spPr>
                  <a:xfrm>
                    <a:off x="2328481" y="946027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197" name="TextBox 196"/>
                <p:cNvSpPr txBox="1"/>
                <p:nvPr/>
              </p:nvSpPr>
              <p:spPr>
                <a:xfrm>
                  <a:off x="4438869" y="1662176"/>
                  <a:ext cx="15536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………………….………..</a:t>
                  </a:r>
                  <a:endParaRPr lang="en-US" sz="1400" dirty="0"/>
                </a:p>
              </p:txBody>
            </p:sp>
          </p:grpSp>
          <p:grpSp>
            <p:nvGrpSpPr>
              <p:cNvPr id="16" name="组合 15"/>
              <p:cNvGrpSpPr/>
              <p:nvPr/>
            </p:nvGrpSpPr>
            <p:grpSpPr>
              <a:xfrm>
                <a:off x="1676400" y="990084"/>
                <a:ext cx="537360" cy="4115316"/>
                <a:chOff x="759618" y="990084"/>
                <a:chExt cx="537360" cy="4115316"/>
              </a:xfrm>
            </p:grpSpPr>
            <p:sp>
              <p:nvSpPr>
                <p:cNvPr id="163" name="左中括号 162"/>
                <p:cNvSpPr/>
                <p:nvPr/>
              </p:nvSpPr>
              <p:spPr>
                <a:xfrm>
                  <a:off x="762000" y="990600"/>
                  <a:ext cx="45719" cy="4114800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左中括号 163"/>
                <p:cNvSpPr/>
                <p:nvPr/>
              </p:nvSpPr>
              <p:spPr>
                <a:xfrm rot="10800000">
                  <a:off x="1219201" y="990084"/>
                  <a:ext cx="56221" cy="4114800"/>
                </a:xfrm>
                <a:prstGeom prst="leftBracket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TextBox 167"/>
                <p:cNvSpPr txBox="1"/>
                <p:nvPr/>
              </p:nvSpPr>
              <p:spPr>
                <a:xfrm>
                  <a:off x="788413" y="1295400"/>
                  <a:ext cx="46679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X</a:t>
                  </a:r>
                  <a:r>
                    <a:rPr lang="en-US" altLang="zh-CN" sz="1100" dirty="0" smtClean="0"/>
                    <a:t>p-1</a:t>
                  </a:r>
                  <a:endParaRPr lang="en-US" sz="1100" dirty="0"/>
                </a:p>
              </p:txBody>
            </p:sp>
            <p:sp>
              <p:nvSpPr>
                <p:cNvPr id="169" name="TextBox 168"/>
                <p:cNvSpPr txBox="1"/>
                <p:nvPr/>
              </p:nvSpPr>
              <p:spPr>
                <a:xfrm>
                  <a:off x="855087" y="1727200"/>
                  <a:ext cx="35137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err="1" smtClean="0"/>
                    <a:t>X</a:t>
                  </a:r>
                  <a:r>
                    <a:rPr lang="en-US" altLang="zh-CN" sz="1100" dirty="0" err="1" smtClean="0"/>
                    <a:t>p</a:t>
                  </a:r>
                  <a:endParaRPr lang="en-US" sz="1100" dirty="0"/>
                </a:p>
              </p:txBody>
            </p:sp>
            <p:sp>
              <p:nvSpPr>
                <p:cNvPr id="170" name="TextBox 169"/>
                <p:cNvSpPr txBox="1"/>
                <p:nvPr/>
              </p:nvSpPr>
              <p:spPr>
                <a:xfrm>
                  <a:off x="778887" y="2892623"/>
                  <a:ext cx="4924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X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 smtClean="0"/>
                    <a:t>1</a:t>
                  </a:r>
                  <a:r>
                    <a:rPr lang="en-US" altLang="zh-CN" sz="1050" dirty="0" smtClean="0"/>
                    <a:t>-1</a:t>
                  </a:r>
                  <a:endParaRPr lang="en-US" sz="1050" dirty="0"/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787244" y="4745890"/>
                  <a:ext cx="4924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X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 smtClean="0"/>
                    <a:t>2</a:t>
                  </a:r>
                  <a:r>
                    <a:rPr lang="en-US" altLang="zh-CN" sz="1050" dirty="0" smtClean="0"/>
                    <a:t>-1</a:t>
                  </a:r>
                  <a:endParaRPr lang="en-US" sz="1050" dirty="0"/>
                </a:p>
              </p:txBody>
            </p:sp>
            <p:sp>
              <p:nvSpPr>
                <p:cNvPr id="204" name="TextBox 203"/>
                <p:cNvSpPr txBox="1"/>
                <p:nvPr/>
              </p:nvSpPr>
              <p:spPr>
                <a:xfrm>
                  <a:off x="854251" y="3197423"/>
                  <a:ext cx="381836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X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 smtClean="0"/>
                    <a:t>1</a:t>
                  </a:r>
                  <a:endParaRPr lang="en-US" sz="1050" dirty="0"/>
                </a:p>
              </p:txBody>
            </p:sp>
            <p:sp>
              <p:nvSpPr>
                <p:cNvPr id="205" name="TextBox 204"/>
                <p:cNvSpPr txBox="1"/>
                <p:nvPr/>
              </p:nvSpPr>
              <p:spPr>
                <a:xfrm>
                  <a:off x="778887" y="3578423"/>
                  <a:ext cx="51809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/>
                    <a:t>X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 smtClean="0"/>
                    <a:t>1</a:t>
                  </a:r>
                  <a:r>
                    <a:rPr lang="en-US" altLang="zh-CN" sz="1050" dirty="0" smtClean="0"/>
                    <a:t>+1</a:t>
                  </a:r>
                  <a:endParaRPr lang="en-US" sz="1050" dirty="0"/>
                </a:p>
              </p:txBody>
            </p:sp>
            <p:sp>
              <p:nvSpPr>
                <p:cNvPr id="207" name="TextBox 206"/>
                <p:cNvSpPr txBox="1"/>
                <p:nvPr/>
              </p:nvSpPr>
              <p:spPr>
                <a:xfrm>
                  <a:off x="759618" y="4392870"/>
                  <a:ext cx="49244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400" dirty="0" smtClean="0"/>
                    <a:t>X</a:t>
                  </a:r>
                  <a:r>
                    <a:rPr lang="en-US" altLang="zh-CN" sz="1050" dirty="0" smtClean="0"/>
                    <a:t>T</a:t>
                  </a:r>
                  <a:r>
                    <a:rPr lang="en-US" altLang="zh-CN" sz="600" dirty="0" smtClean="0"/>
                    <a:t>2</a:t>
                  </a:r>
                  <a:r>
                    <a:rPr lang="en-US" altLang="zh-CN" sz="1050" dirty="0" smtClean="0"/>
                    <a:t>-2</a:t>
                  </a:r>
                  <a:endParaRPr lang="en-US" sz="1050" dirty="0"/>
                </a:p>
              </p:txBody>
            </p:sp>
          </p:grpSp>
          <p:grpSp>
            <p:nvGrpSpPr>
              <p:cNvPr id="208" name="组合 207"/>
              <p:cNvGrpSpPr/>
              <p:nvPr/>
            </p:nvGrpSpPr>
            <p:grpSpPr>
              <a:xfrm>
                <a:off x="2590800" y="4277478"/>
                <a:ext cx="5173463" cy="445433"/>
                <a:chOff x="2590800" y="1621294"/>
                <a:chExt cx="5173463" cy="445433"/>
              </a:xfrm>
            </p:grpSpPr>
            <p:grpSp>
              <p:nvGrpSpPr>
                <p:cNvPr id="209" name="组合 208"/>
                <p:cNvGrpSpPr/>
                <p:nvPr/>
              </p:nvGrpSpPr>
              <p:grpSpPr>
                <a:xfrm>
                  <a:off x="2590800" y="1654550"/>
                  <a:ext cx="839461" cy="412177"/>
                  <a:chOff x="2783192" y="968750"/>
                  <a:chExt cx="839461" cy="412177"/>
                </a:xfrm>
              </p:grpSpPr>
              <p:sp>
                <p:nvSpPr>
                  <p:cNvPr id="217" name="TextBox 216"/>
                  <p:cNvSpPr txBox="1"/>
                  <p:nvPr/>
                </p:nvSpPr>
                <p:spPr>
                  <a:xfrm>
                    <a:off x="2783192" y="1073150"/>
                    <a:ext cx="83946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altLang="zh-CN" sz="1100" dirty="0" smtClean="0"/>
                      <a:t>T</a:t>
                    </a:r>
                    <a:r>
                      <a:rPr lang="en-US" altLang="zh-CN" sz="800" dirty="0" smtClean="0"/>
                      <a:t>2</a:t>
                    </a:r>
                    <a:r>
                      <a:rPr lang="en-US" altLang="zh-CN" sz="1100" dirty="0" smtClean="0"/>
                      <a:t>-1</a:t>
                    </a:r>
                    <a:endParaRPr lang="en-US" sz="1100" dirty="0"/>
                  </a:p>
                </p:txBody>
              </p: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3200400" y="968750"/>
                    <a:ext cx="343364" cy="31654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210" name="组合 209"/>
                <p:cNvGrpSpPr/>
                <p:nvPr/>
              </p:nvGrpSpPr>
              <p:grpSpPr>
                <a:xfrm>
                  <a:off x="3531216" y="1621294"/>
                  <a:ext cx="4233047" cy="432667"/>
                  <a:chOff x="3025108" y="935494"/>
                  <a:chExt cx="4233047" cy="432667"/>
                </a:xfrm>
              </p:grpSpPr>
              <p:sp>
                <p:nvSpPr>
                  <p:cNvPr id="215" name="TextBox 214"/>
                  <p:cNvSpPr txBox="1"/>
                  <p:nvPr/>
                </p:nvSpPr>
                <p:spPr>
                  <a:xfrm>
                    <a:off x="3025108" y="1060384"/>
                    <a:ext cx="961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altLang="zh-CN" sz="800" dirty="0"/>
                      <a:t>2</a:t>
                    </a:r>
                    <a:r>
                      <a:rPr lang="en-US" altLang="zh-CN" sz="1100" dirty="0" smtClean="0"/>
                      <a:t>-1</a:t>
                    </a:r>
                    <a:endParaRPr lang="en-US" sz="1100" dirty="0"/>
                  </a:p>
                </p:txBody>
              </p:sp>
              <p:sp>
                <p:nvSpPr>
                  <p:cNvPr id="216" name="TextBox 215"/>
                  <p:cNvSpPr txBox="1"/>
                  <p:nvPr/>
                </p:nvSpPr>
                <p:spPr>
                  <a:xfrm>
                    <a:off x="3485920" y="967367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  <p:sp>
                <p:nvSpPr>
                  <p:cNvPr id="258" name="TextBox 257"/>
                  <p:cNvSpPr txBox="1"/>
                  <p:nvPr/>
                </p:nvSpPr>
                <p:spPr>
                  <a:xfrm>
                    <a:off x="6296794" y="1028511"/>
                    <a:ext cx="96136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altLang="zh-CN" sz="800" dirty="0"/>
                      <a:t>2</a:t>
                    </a:r>
                    <a:r>
                      <a:rPr lang="en-US" altLang="zh-CN" sz="1100" dirty="0" smtClean="0"/>
                      <a:t>-1</a:t>
                    </a:r>
                    <a:endParaRPr lang="en-US" sz="1100" dirty="0"/>
                  </a:p>
                </p:txBody>
              </p:sp>
              <p:sp>
                <p:nvSpPr>
                  <p:cNvPr id="261" name="TextBox 260"/>
                  <p:cNvSpPr txBox="1"/>
                  <p:nvPr/>
                </p:nvSpPr>
                <p:spPr>
                  <a:xfrm>
                    <a:off x="6757606" y="935494"/>
                    <a:ext cx="382210" cy="25391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(0)</a:t>
                    </a:r>
                    <a:endParaRPr lang="en-US" sz="1050" dirty="0"/>
                  </a:p>
                </p:txBody>
              </p:sp>
            </p:grpSp>
            <p:grpSp>
              <p:nvGrpSpPr>
                <p:cNvPr id="211" name="组合 210"/>
                <p:cNvGrpSpPr/>
                <p:nvPr/>
              </p:nvGrpSpPr>
              <p:grpSpPr>
                <a:xfrm>
                  <a:off x="5840031" y="1631827"/>
                  <a:ext cx="839461" cy="403027"/>
                  <a:chOff x="1917623" y="946027"/>
                  <a:chExt cx="839461" cy="403027"/>
                </a:xfrm>
              </p:grpSpPr>
              <p:sp>
                <p:nvSpPr>
                  <p:cNvPr id="213" name="TextBox 212"/>
                  <p:cNvSpPr txBox="1"/>
                  <p:nvPr/>
                </p:nvSpPr>
                <p:spPr>
                  <a:xfrm>
                    <a:off x="1917623" y="1041277"/>
                    <a:ext cx="839461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400" dirty="0" smtClean="0"/>
                      <a:t>logRV</a:t>
                    </a:r>
                    <a:r>
                      <a:rPr lang="en-US" sz="1100" dirty="0" smtClean="0"/>
                      <a:t>T</a:t>
                    </a:r>
                    <a:r>
                      <a:rPr lang="en-US" altLang="zh-CN" sz="800" dirty="0"/>
                      <a:t>2</a:t>
                    </a:r>
                    <a:r>
                      <a:rPr lang="en-US" altLang="zh-CN" sz="1100" dirty="0" smtClean="0"/>
                      <a:t>-1</a:t>
                    </a:r>
                    <a:endParaRPr lang="en-US" sz="1100" dirty="0"/>
                  </a:p>
                </p:txBody>
              </p:sp>
              <p:sp>
                <p:nvSpPr>
                  <p:cNvPr id="214" name="TextBox 213"/>
                  <p:cNvSpPr txBox="1"/>
                  <p:nvPr/>
                </p:nvSpPr>
                <p:spPr>
                  <a:xfrm>
                    <a:off x="2328481" y="946027"/>
                    <a:ext cx="333746" cy="2539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50" dirty="0" smtClean="0"/>
                      <a:t>(8)</a:t>
                    </a:r>
                    <a:endParaRPr lang="en-US" sz="1050" dirty="0"/>
                  </a:p>
                </p:txBody>
              </p:sp>
            </p:grpSp>
            <p:sp>
              <p:nvSpPr>
                <p:cNvPr id="212" name="TextBox 211"/>
                <p:cNvSpPr txBox="1"/>
                <p:nvPr/>
              </p:nvSpPr>
              <p:spPr>
                <a:xfrm>
                  <a:off x="4438869" y="1662176"/>
                  <a:ext cx="155363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………………….………..</a:t>
                  </a:r>
                  <a:endParaRPr lang="en-US" sz="1400" dirty="0"/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2819400" y="2074680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20" name="TextBox 219"/>
              <p:cNvSpPr txBox="1"/>
              <p:nvPr/>
            </p:nvSpPr>
            <p:spPr>
              <a:xfrm>
                <a:off x="3812566" y="2041328"/>
                <a:ext cx="466282" cy="837382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21" name="TextBox 220"/>
              <p:cNvSpPr txBox="1"/>
              <p:nvPr/>
            </p:nvSpPr>
            <p:spPr>
              <a:xfrm>
                <a:off x="5987847" y="2042807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23" name="TextBox 222"/>
              <p:cNvSpPr txBox="1"/>
              <p:nvPr/>
            </p:nvSpPr>
            <p:spPr>
              <a:xfrm>
                <a:off x="2819400" y="3767971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28" name="TextBox 227"/>
              <p:cNvSpPr txBox="1"/>
              <p:nvPr/>
            </p:nvSpPr>
            <p:spPr>
              <a:xfrm>
                <a:off x="1752600" y="2074680"/>
                <a:ext cx="461665" cy="80402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30" name="TextBox 229"/>
              <p:cNvSpPr txBox="1"/>
              <p:nvPr/>
            </p:nvSpPr>
            <p:spPr>
              <a:xfrm>
                <a:off x="4343400" y="2074681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5182594" y="2074681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…......…</a:t>
                </a:r>
                <a:endParaRPr lang="en-US" dirty="0"/>
              </a:p>
            </p:txBody>
          </p:sp>
          <p:sp>
            <p:nvSpPr>
              <p:cNvPr id="233" name="TextBox 232"/>
              <p:cNvSpPr txBox="1"/>
              <p:nvPr/>
            </p:nvSpPr>
            <p:spPr>
              <a:xfrm>
                <a:off x="4343400" y="3746185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p:sp>
            <p:nvSpPr>
              <p:cNvPr id="234" name="TextBox 233"/>
              <p:cNvSpPr txBox="1"/>
              <p:nvPr/>
            </p:nvSpPr>
            <p:spPr>
              <a:xfrm>
                <a:off x="5182594" y="3746185"/>
                <a:ext cx="461665" cy="804028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dirty="0" smtClean="0"/>
                  <a:t>…...</a:t>
                </a:r>
                <a:endParaRPr lang="en-US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6" name="TextBox 235"/>
                  <p:cNvSpPr txBox="1"/>
                  <p:nvPr/>
                </p:nvSpPr>
                <p:spPr>
                  <a:xfrm>
                    <a:off x="1118488" y="5334000"/>
                    <a:ext cx="1892042" cy="991553"/>
                  </a:xfrm>
                  <a:prstGeom prst="rect">
                    <a:avLst/>
                  </a:prstGeom>
                  <a:noFill/>
                  <a:ln w="12700">
                    <a:solidFill>
                      <a:srgbClr val="00B050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The X argument </a:t>
                    </a:r>
                    <a:r>
                      <a:rPr lang="en-US" altLang="zh-CN" sz="1400" dirty="0" smtClean="0"/>
                      <a:t>passed into </a:t>
                    </a:r>
                    <a:r>
                      <a:rPr lang="en-US" sz="1400" dirty="0" smtClean="0"/>
                      <a:t>the first fitted </a:t>
                    </a:r>
                  </a:p>
                  <a:p>
                    <a:pPr algn="ctr"/>
                    <a:r>
                      <a:rPr lang="en-US" sz="1400" dirty="0" smtClean="0"/>
                      <a:t>mode</a:t>
                    </a:r>
                    <a:r>
                      <a:rPr lang="en-US" altLang="zh-CN" sz="1400" dirty="0" smtClean="0"/>
                      <a:t>l to make the </a:t>
                    </a:r>
                  </a:p>
                  <a:p>
                    <a:pPr algn="ctr"/>
                    <a:r>
                      <a:rPr lang="en-US" altLang="zh-CN" sz="1400" dirty="0" smtClean="0"/>
                      <a:t>first prediction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Y</m:t>
                            </m:r>
                          </m:e>
                        </m:acc>
                      </m:oMath>
                    </a14:m>
                    <a:r>
                      <a:rPr lang="en-US" altLang="zh-CN" sz="1100" dirty="0" smtClean="0"/>
                      <a:t>T</a:t>
                    </a:r>
                    <a:r>
                      <a:rPr lang="en-US" altLang="zh-CN" sz="600" dirty="0" smtClean="0"/>
                      <a:t>1</a:t>
                    </a:r>
                    <a:r>
                      <a:rPr lang="en-US" altLang="zh-CN" sz="1100" dirty="0" smtClean="0"/>
                      <a:t>+1</a:t>
                    </a:r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236" name="TextBox 2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18488" y="5334000"/>
                    <a:ext cx="1892042" cy="991553"/>
                  </a:xfrm>
                  <a:prstGeom prst="rect">
                    <a:avLst/>
                  </a:prstGeom>
                  <a:blipFill rotWithShape="1">
                    <a:blip r:embed="rId3"/>
                    <a:stretch>
                      <a:fillRect r="-2244" b="-1818"/>
                    </a:stretch>
                  </a:blipFill>
                  <a:ln w="12700"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4" name="TextBox 243"/>
                  <p:cNvSpPr txBox="1"/>
                  <p:nvPr/>
                </p:nvSpPr>
                <p:spPr>
                  <a:xfrm>
                    <a:off x="3179691" y="5349388"/>
                    <a:ext cx="2035994" cy="984885"/>
                  </a:xfrm>
                  <a:prstGeom prst="rect">
                    <a:avLst/>
                  </a:prstGeom>
                  <a:noFill/>
                  <a:ln w="12700">
                    <a:solidFill>
                      <a:srgbClr val="A30563"/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The X argument </a:t>
                    </a:r>
                    <a:r>
                      <a:rPr lang="en-US" altLang="zh-CN" sz="1400" dirty="0" smtClean="0"/>
                      <a:t>passed into </a:t>
                    </a:r>
                    <a:r>
                      <a:rPr lang="en-US" sz="1400" dirty="0" smtClean="0"/>
                      <a:t>the second fitted </a:t>
                    </a:r>
                  </a:p>
                  <a:p>
                    <a:pPr algn="ctr"/>
                    <a:r>
                      <a:rPr lang="en-US" sz="1400" dirty="0" smtClean="0"/>
                      <a:t>mode</a:t>
                    </a:r>
                    <a:r>
                      <a:rPr lang="en-US" altLang="zh-CN" sz="1400" dirty="0" smtClean="0"/>
                      <a:t>l to make the </a:t>
                    </a:r>
                  </a:p>
                  <a:p>
                    <a:pPr algn="ctr"/>
                    <a:r>
                      <a:rPr lang="en-US" altLang="zh-CN" sz="1400" dirty="0"/>
                      <a:t>s</a:t>
                    </a:r>
                    <a:r>
                      <a:rPr lang="en-US" altLang="zh-CN" sz="1400" dirty="0" smtClean="0"/>
                      <a:t>econd prediction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Y</m:t>
                            </m:r>
                          </m:e>
                        </m:acc>
                      </m:oMath>
                    </a14:m>
                    <a:r>
                      <a:rPr lang="en-US" altLang="zh-CN" sz="1100" dirty="0" smtClean="0"/>
                      <a:t>T</a:t>
                    </a:r>
                    <a:r>
                      <a:rPr lang="en-US" altLang="zh-CN" sz="600" dirty="0" smtClean="0"/>
                      <a:t>1</a:t>
                    </a:r>
                    <a:r>
                      <a:rPr lang="en-US" altLang="zh-CN" sz="1100" dirty="0" smtClean="0"/>
                      <a:t>+2</a:t>
                    </a:r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244" name="TextBox 2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79691" y="5349388"/>
                    <a:ext cx="2035994" cy="984885"/>
                  </a:xfrm>
                  <a:prstGeom prst="rect">
                    <a:avLst/>
                  </a:prstGeom>
                  <a:blipFill rotWithShape="1">
                    <a:blip r:embed="rId4"/>
                    <a:stretch>
                      <a:fillRect b="-2439"/>
                    </a:stretch>
                  </a:blipFill>
                  <a:ln w="12700">
                    <a:solidFill>
                      <a:srgbClr val="A30563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45" name="左大括号 244"/>
              <p:cNvSpPr/>
              <p:nvPr/>
            </p:nvSpPr>
            <p:spPr>
              <a:xfrm rot="10800000">
                <a:off x="8020270" y="990599"/>
                <a:ext cx="73152" cy="3636682"/>
              </a:xfrm>
              <a:prstGeom prst="leftBrace">
                <a:avLst>
                  <a:gd name="adj1" fmla="val 64063"/>
                  <a:gd name="adj2" fmla="val 50003"/>
                </a:avLst>
              </a:prstGeom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矩形 248"/>
              <p:cNvSpPr/>
              <p:nvPr/>
            </p:nvSpPr>
            <p:spPr>
              <a:xfrm>
                <a:off x="2647950" y="4684696"/>
                <a:ext cx="5031250" cy="363404"/>
              </a:xfrm>
              <a:prstGeom prst="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3" name="TextBox 252"/>
                  <p:cNvSpPr txBox="1"/>
                  <p:nvPr/>
                </p:nvSpPr>
                <p:spPr>
                  <a:xfrm>
                    <a:off x="5383432" y="5364182"/>
                    <a:ext cx="2186371" cy="984885"/>
                  </a:xfrm>
                  <a:prstGeom prst="rect">
                    <a:avLst/>
                  </a:prstGeom>
                  <a:noFill/>
                  <a:ln w="127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The X argument </a:t>
                    </a:r>
                    <a:r>
                      <a:rPr lang="en-US" altLang="zh-CN" sz="1400" dirty="0" smtClean="0"/>
                      <a:t>passed into </a:t>
                    </a:r>
                    <a:r>
                      <a:rPr lang="en-US" sz="1400" dirty="0" smtClean="0"/>
                      <a:t>the last fitted </a:t>
                    </a:r>
                  </a:p>
                  <a:p>
                    <a:pPr algn="ctr"/>
                    <a:r>
                      <a:rPr lang="en-US" sz="1400" dirty="0" smtClean="0"/>
                      <a:t>mode</a:t>
                    </a:r>
                    <a:r>
                      <a:rPr lang="en-US" altLang="zh-CN" sz="1400" dirty="0" smtClean="0"/>
                      <a:t>l to make the </a:t>
                    </a:r>
                  </a:p>
                  <a:p>
                    <a:pPr algn="ctr"/>
                    <a:r>
                      <a:rPr lang="en-US" altLang="zh-CN" sz="1400" dirty="0" smtClean="0"/>
                      <a:t>Last prediction </a:t>
                    </a:r>
                    <a14:m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400" i="1" smtClean="0">
                                <a:latin typeface="Cambria Math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sz="1400">
                                <a:latin typeface="Cambria Math"/>
                              </a:rPr>
                              <m:t>Y</m:t>
                            </m:r>
                          </m:e>
                        </m:acc>
                      </m:oMath>
                    </a14:m>
                    <a:r>
                      <a:rPr lang="en-US" altLang="zh-CN" sz="1100" dirty="0" smtClean="0"/>
                      <a:t>T</a:t>
                    </a:r>
                    <a:r>
                      <a:rPr lang="en-US" altLang="zh-CN" sz="600" dirty="0" smtClean="0"/>
                      <a:t>2</a:t>
                    </a:r>
                    <a:endParaRPr lang="en-US" sz="1100" dirty="0"/>
                  </a:p>
                </p:txBody>
              </p:sp>
            </mc:Choice>
            <mc:Fallback xmlns="">
              <p:sp>
                <p:nvSpPr>
                  <p:cNvPr id="253" name="TextBox 25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83432" y="5364182"/>
                    <a:ext cx="2186371" cy="984885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b="-2439"/>
                    </a:stretch>
                  </a:blipFill>
                  <a:ln w="12700">
                    <a:solidFill>
                      <a:schemeClr val="accent6">
                        <a:lumMod val="75000"/>
                      </a:schemeClr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55" name="矩形 254"/>
              <p:cNvSpPr/>
              <p:nvPr/>
            </p:nvSpPr>
            <p:spPr>
              <a:xfrm>
                <a:off x="1770280" y="4722911"/>
                <a:ext cx="351711" cy="313160"/>
              </a:xfrm>
              <a:prstGeom prst="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矩形 258"/>
              <p:cNvSpPr/>
              <p:nvPr/>
            </p:nvSpPr>
            <p:spPr>
              <a:xfrm>
                <a:off x="1733769" y="3578457"/>
                <a:ext cx="402213" cy="313160"/>
              </a:xfrm>
              <a:prstGeom prst="rect">
                <a:avLst/>
              </a:prstGeom>
              <a:noFill/>
              <a:ln w="12700">
                <a:solidFill>
                  <a:srgbClr val="A305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TextBox 261"/>
              <p:cNvSpPr txBox="1"/>
              <p:nvPr/>
            </p:nvSpPr>
            <p:spPr>
              <a:xfrm>
                <a:off x="7084252" y="2009455"/>
                <a:ext cx="466282" cy="837382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dirty="0" smtClean="0"/>
                  <a:t>…......…</a:t>
                </a:r>
                <a:endParaRPr lang="en-US" dirty="0"/>
              </a:p>
            </p:txBody>
          </p:sp>
        </p:grpSp>
        <p:sp>
          <p:nvSpPr>
            <p:cNvPr id="260" name="矩形 259"/>
            <p:cNvSpPr/>
            <p:nvPr/>
          </p:nvSpPr>
          <p:spPr>
            <a:xfrm>
              <a:off x="1337687" y="3232150"/>
              <a:ext cx="402213" cy="313160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1" name="TextBox 270"/>
          <p:cNvSpPr txBox="1"/>
          <p:nvPr/>
        </p:nvSpPr>
        <p:spPr>
          <a:xfrm>
            <a:off x="7761801" y="1371600"/>
            <a:ext cx="1305999" cy="523220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Data used to fit</a:t>
            </a:r>
          </a:p>
          <a:p>
            <a:pPr algn="ctr"/>
            <a:r>
              <a:rPr lang="en-US" sz="1400" dirty="0" smtClean="0"/>
              <a:t> the first mode</a:t>
            </a:r>
            <a:r>
              <a:rPr lang="en-US" altLang="zh-CN" sz="1400" dirty="0" smtClean="0"/>
              <a:t>l</a:t>
            </a:r>
            <a:endParaRPr lang="en-US" sz="1400" dirty="0"/>
          </a:p>
        </p:txBody>
      </p:sp>
      <p:sp>
        <p:nvSpPr>
          <p:cNvPr id="272" name="TextBox 271"/>
          <p:cNvSpPr txBox="1"/>
          <p:nvPr/>
        </p:nvSpPr>
        <p:spPr>
          <a:xfrm>
            <a:off x="7785692" y="1981200"/>
            <a:ext cx="1205908" cy="738664"/>
          </a:xfrm>
          <a:prstGeom prst="rect">
            <a:avLst/>
          </a:prstGeom>
          <a:noFill/>
          <a:ln w="12700">
            <a:solidFill>
              <a:srgbClr val="A30563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Data used </a:t>
            </a:r>
          </a:p>
          <a:p>
            <a:pPr algn="ctr"/>
            <a:r>
              <a:rPr lang="en-US" sz="1400" dirty="0" smtClean="0"/>
              <a:t>to fit the </a:t>
            </a:r>
          </a:p>
          <a:p>
            <a:pPr algn="ctr"/>
            <a:r>
              <a:rPr lang="en-US" sz="1400" dirty="0" smtClean="0"/>
              <a:t>second model</a:t>
            </a:r>
            <a:endParaRPr lang="en-US" sz="1400" dirty="0"/>
          </a:p>
        </p:txBody>
      </p:sp>
      <p:sp>
        <p:nvSpPr>
          <p:cNvPr id="273" name="TextBox 272"/>
          <p:cNvSpPr txBox="1"/>
          <p:nvPr/>
        </p:nvSpPr>
        <p:spPr>
          <a:xfrm>
            <a:off x="7865623" y="3147536"/>
            <a:ext cx="979371" cy="73866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Data used </a:t>
            </a:r>
          </a:p>
          <a:p>
            <a:pPr algn="ctr"/>
            <a:r>
              <a:rPr lang="en-US" sz="1400" dirty="0" smtClean="0"/>
              <a:t>to fit the </a:t>
            </a:r>
          </a:p>
          <a:p>
            <a:pPr algn="ctr"/>
            <a:r>
              <a:rPr lang="en-US" sz="1400" dirty="0"/>
              <a:t>l</a:t>
            </a:r>
            <a:r>
              <a:rPr lang="en-US" sz="1400" dirty="0" smtClean="0"/>
              <a:t>ast model</a:t>
            </a:r>
            <a:endParaRPr lang="en-US" sz="1400" dirty="0"/>
          </a:p>
        </p:txBody>
      </p:sp>
      <p:sp>
        <p:nvSpPr>
          <p:cNvPr id="274" name="矩形 273"/>
          <p:cNvSpPr/>
          <p:nvPr/>
        </p:nvSpPr>
        <p:spPr>
          <a:xfrm>
            <a:off x="2224668" y="3221654"/>
            <a:ext cx="5083771" cy="36340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矩形 274"/>
          <p:cNvSpPr/>
          <p:nvPr/>
        </p:nvSpPr>
        <p:spPr>
          <a:xfrm>
            <a:off x="2224668" y="3623158"/>
            <a:ext cx="5083771" cy="363404"/>
          </a:xfrm>
          <a:prstGeom prst="rect">
            <a:avLst/>
          </a:prstGeom>
          <a:noFill/>
          <a:ln w="12700">
            <a:solidFill>
              <a:srgbClr val="C8067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肘形连接符 10"/>
          <p:cNvCxnSpPr/>
          <p:nvPr/>
        </p:nvCxnSpPr>
        <p:spPr>
          <a:xfrm rot="10800000" flipV="1">
            <a:off x="2026920" y="3374051"/>
            <a:ext cx="182880" cy="2011680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接箭头连接符 283"/>
          <p:cNvCxnSpPr/>
          <p:nvPr/>
        </p:nvCxnSpPr>
        <p:spPr>
          <a:xfrm>
            <a:off x="3973969" y="3987739"/>
            <a:ext cx="0" cy="1413382"/>
          </a:xfrm>
          <a:prstGeom prst="straightConnector1">
            <a:avLst/>
          </a:prstGeom>
          <a:ln>
            <a:solidFill>
              <a:srgbClr val="A4048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5243990" y="5097416"/>
            <a:ext cx="0" cy="311139"/>
          </a:xfrm>
          <a:prstGeom prst="straightConnector1">
            <a:avLst/>
          </a:prstGeom>
          <a:ln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08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52600" y="9144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594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0.0287246</a:t>
            </a:r>
            <a:endParaRPr 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9144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28138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0.0780817</a:t>
            </a:r>
            <a:endParaRPr 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64" y="1436077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7941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52600" y="9144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102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0.0301974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7941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28800" y="9144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64" y="1512277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31816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1423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P=2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390054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611923"/>
            <a:ext cx="390698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9714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38" y="1524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864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1559" y="8498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altLang="zh-CN" dirty="0" smtClean="0"/>
              <a:t>0.01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92" y="155526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8373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914400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206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0.0223708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56323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879121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0.48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815" y="127781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9144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0.92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4728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0.9512294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LASSO / Ordered LASSO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73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28373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9144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594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0.0287246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31" y="1221154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31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262" y="138522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64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9144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28138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0.0780817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00200" y="9144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0.0301974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246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914400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8498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89483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10324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926068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0.0000454</a:t>
            </a:r>
            <a:endParaRPr 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411" y="147906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1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5526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0.006097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524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64" y="140481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02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</a:t>
            </a:r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0.023518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7835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02" y="1639277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</a:t>
            </a:r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0.022371</a:t>
            </a:r>
            <a:endParaRPr 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02" y="1639277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71246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243796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0.035084</a:t>
            </a:r>
            <a:endParaRPr lang="en-US" dirty="0"/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446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568322" y="228600"/>
            <a:ext cx="2403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LASSO / Ordered LASSO</a:t>
            </a:r>
            <a:endParaRPr lang="en-US" dirty="0"/>
          </a:p>
        </p:txBody>
      </p:sp>
      <p:cxnSp>
        <p:nvCxnSpPr>
          <p:cNvPr id="71" name="直接箭头连接符 70"/>
          <p:cNvCxnSpPr/>
          <p:nvPr/>
        </p:nvCxnSpPr>
        <p:spPr>
          <a:xfrm>
            <a:off x="990600" y="3276600"/>
            <a:ext cx="7239000" cy="85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5105400" y="3276600"/>
            <a:ext cx="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左大括号 73"/>
          <p:cNvSpPr/>
          <p:nvPr/>
        </p:nvSpPr>
        <p:spPr>
          <a:xfrm rot="-5400000">
            <a:off x="2959892" y="2652115"/>
            <a:ext cx="228600" cy="4214816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左大括号 74"/>
          <p:cNvSpPr/>
          <p:nvPr/>
        </p:nvSpPr>
        <p:spPr>
          <a:xfrm rot="-5400000">
            <a:off x="6584155" y="3304578"/>
            <a:ext cx="228600" cy="2909890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直接连接符 75"/>
          <p:cNvCxnSpPr/>
          <p:nvPr/>
        </p:nvCxnSpPr>
        <p:spPr>
          <a:xfrm>
            <a:off x="5181600" y="30937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300093" y="4881542"/>
            <a:ext cx="167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Training Sample</a:t>
            </a:r>
          </a:p>
          <a:p>
            <a:pPr algn="ctr"/>
            <a:r>
              <a:rPr lang="en-US" dirty="0" smtClean="0"/>
              <a:t>(first 1.5 years)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943600" y="4913292"/>
            <a:ext cx="1544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Sample</a:t>
            </a:r>
          </a:p>
          <a:p>
            <a:pPr algn="ctr"/>
            <a:r>
              <a:rPr lang="en-US" dirty="0" smtClean="0"/>
              <a:t>(last 1.5 years)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2347862" y="5559623"/>
                <a:ext cx="1621791" cy="307777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Pick the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latin typeface="Cambria Math"/>
                      </a:rPr>
                      <m:t>λ</m:t>
                    </m:r>
                  </m:oMath>
                </a14:m>
                <a:r>
                  <a:rPr lang="en-US" sz="1400" dirty="0" smtClean="0"/>
                  <a:t>*</a:t>
                </a:r>
                <a:endParaRPr lang="en-US" sz="14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7862" y="5559623"/>
                <a:ext cx="1621791" cy="307777"/>
              </a:xfrm>
              <a:prstGeom prst="rect">
                <a:avLst/>
              </a:prstGeom>
              <a:blipFill rotWithShape="1">
                <a:blip r:embed="rId2"/>
                <a:stretch>
                  <a:fillRect l="-373" b="-15094"/>
                </a:stretch>
              </a:blipFill>
              <a:ln w="127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5638800" y="5559623"/>
                <a:ext cx="2047868" cy="307777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Test using the optimal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latin typeface="Cambria Math"/>
                      </a:rPr>
                      <m:t>λ</m:t>
                    </m:r>
                  </m:oMath>
                </a14:m>
                <a:r>
                  <a:rPr lang="en-US" sz="1400" dirty="0" smtClean="0"/>
                  <a:t>*</a:t>
                </a:r>
                <a:endParaRPr lang="en-US" sz="14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5559623"/>
                <a:ext cx="2047868" cy="307777"/>
              </a:xfrm>
              <a:prstGeom prst="rect">
                <a:avLst/>
              </a:prstGeom>
              <a:blipFill rotWithShape="1">
                <a:blip r:embed="rId3"/>
                <a:stretch>
                  <a:fillRect l="-296" b="-15094"/>
                </a:stretch>
              </a:blipFill>
              <a:ln w="12700"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1" name="左大括号 90"/>
          <p:cNvSpPr/>
          <p:nvPr/>
        </p:nvSpPr>
        <p:spPr>
          <a:xfrm rot="-16200000">
            <a:off x="2922269" y="1093469"/>
            <a:ext cx="99062" cy="3962399"/>
          </a:xfrm>
          <a:prstGeom prst="leftBrace">
            <a:avLst>
              <a:gd name="adj1" fmla="val 64063"/>
              <a:gd name="adj2" fmla="val 49991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533400" y="1295400"/>
                <a:ext cx="4108037" cy="307777"/>
              </a:xfrm>
              <a:prstGeom prst="rect">
                <a:avLst/>
              </a:prstGeom>
              <a:noFill/>
              <a:ln w="127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used to fit the model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sz="1400" b="0" i="0" smtClean="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400" dirty="0" smtClean="0"/>
                  <a:t> in the test sample</a:t>
                </a:r>
                <a:endParaRPr lang="en-US" sz="14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95400"/>
                <a:ext cx="4108037" cy="307777"/>
              </a:xfrm>
              <a:prstGeom prst="rect">
                <a:avLst/>
              </a:prstGeom>
              <a:blipFill rotWithShape="1">
                <a:blip r:embed="rId4"/>
                <a:stretch>
                  <a:fillRect b="-15385"/>
                </a:stretch>
              </a:blipFill>
              <a:ln w="127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TextBox 92"/>
          <p:cNvSpPr txBox="1"/>
          <p:nvPr/>
        </p:nvSpPr>
        <p:spPr>
          <a:xfrm>
            <a:off x="5047513" y="3276600"/>
            <a:ext cx="335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 smtClean="0"/>
              <a:t>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924708" y="32766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/>
              <a:t>2</a:t>
            </a:r>
            <a:endParaRPr lang="en-US" sz="700" dirty="0" smtClean="0"/>
          </a:p>
        </p:txBody>
      </p:sp>
      <p:cxnSp>
        <p:nvCxnSpPr>
          <p:cNvPr id="95" name="直接连接符 94"/>
          <p:cNvCxnSpPr/>
          <p:nvPr/>
        </p:nvCxnSpPr>
        <p:spPr>
          <a:xfrm>
            <a:off x="8048400" y="30937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5254618" y="327660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 smtClean="0"/>
              <a:t>1</a:t>
            </a:r>
            <a:r>
              <a:rPr lang="en-US" sz="1200" dirty="0" smtClean="0"/>
              <a:t>+1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3825299" y="6091535"/>
            <a:ext cx="2804101" cy="46166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is the last datum in the training sample</a:t>
            </a:r>
          </a:p>
          <a:p>
            <a:r>
              <a:rPr lang="en-US" sz="1200" dirty="0" smtClean="0"/>
              <a:t>T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+1 is the first datum in the test sample</a:t>
            </a:r>
          </a:p>
        </p:txBody>
      </p:sp>
      <p:sp>
        <p:nvSpPr>
          <p:cNvPr id="101" name="左大括号 100"/>
          <p:cNvSpPr/>
          <p:nvPr/>
        </p:nvSpPr>
        <p:spPr>
          <a:xfrm rot="-16200000">
            <a:off x="2922269" y="979358"/>
            <a:ext cx="99062" cy="3962399"/>
          </a:xfrm>
          <a:prstGeom prst="leftBrace">
            <a:avLst>
              <a:gd name="adj1" fmla="val 64063"/>
              <a:gd name="adj2" fmla="val 49991"/>
            </a:avLst>
          </a:prstGeom>
          <a:ln w="12700">
            <a:solidFill>
              <a:srgbClr val="A404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左大括号 101"/>
          <p:cNvSpPr/>
          <p:nvPr/>
        </p:nvSpPr>
        <p:spPr>
          <a:xfrm rot="-16200000">
            <a:off x="2922269" y="662109"/>
            <a:ext cx="99062" cy="3962399"/>
          </a:xfrm>
          <a:prstGeom prst="leftBrace">
            <a:avLst>
              <a:gd name="adj1" fmla="val 64063"/>
              <a:gd name="adj2" fmla="val 49991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/>
              <p:cNvSpPr txBox="1"/>
              <p:nvPr/>
            </p:nvSpPr>
            <p:spPr>
              <a:xfrm>
                <a:off x="533400" y="1676400"/>
                <a:ext cx="4108037" cy="307777"/>
              </a:xfrm>
              <a:prstGeom prst="rect">
                <a:avLst/>
              </a:prstGeom>
              <a:noFill/>
              <a:ln w="12700">
                <a:solidFill>
                  <a:srgbClr val="A3056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used to fit the model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a:rPr lang="en-US" sz="1400" b="0" i="0" smtClean="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400" dirty="0" smtClean="0"/>
                  <a:t> in the test sample</a:t>
                </a:r>
                <a:endParaRPr lang="en-US" sz="1400" dirty="0"/>
              </a:p>
            </p:txBody>
          </p:sp>
        </mc:Choice>
        <mc:Fallback xmlns="">
          <p:sp>
            <p:nvSpPr>
              <p:cNvPr id="104" name="TextBox 10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676400"/>
                <a:ext cx="4108037" cy="307777"/>
              </a:xfrm>
              <a:prstGeom prst="rect">
                <a:avLst/>
              </a:prstGeom>
              <a:blipFill rotWithShape="1">
                <a:blip r:embed="rId5"/>
                <a:stretch>
                  <a:fillRect b="-17308"/>
                </a:stretch>
              </a:blipFill>
              <a:ln w="12700">
                <a:solidFill>
                  <a:srgbClr val="A30563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/>
              <p:cNvSpPr txBox="1"/>
              <p:nvPr/>
            </p:nvSpPr>
            <p:spPr>
              <a:xfrm>
                <a:off x="533400" y="2209800"/>
                <a:ext cx="4108037" cy="307777"/>
              </a:xfrm>
              <a:prstGeom prst="rect">
                <a:avLst/>
              </a:prstGeom>
              <a:noFill/>
              <a:ln w="12700"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used to fit the model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400">
                            <a:latin typeface="Cambria Math"/>
                          </a:rPr>
                          <m:t>λ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/>
                          </a:rPr>
                          <m:t>n</m:t>
                        </m:r>
                      </m:sub>
                    </m:sSub>
                  </m:oMath>
                </a14:m>
                <a:r>
                  <a:rPr lang="en-US" sz="1400" dirty="0" smtClean="0"/>
                  <a:t> in the test sample</a:t>
                </a:r>
                <a:endParaRPr lang="en-US" sz="1400" dirty="0"/>
              </a:p>
            </p:txBody>
          </p:sp>
        </mc:Choice>
        <mc:Fallback xmlns="">
          <p:sp>
            <p:nvSpPr>
              <p:cNvPr id="105" name="TextBox 10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2209800"/>
                <a:ext cx="4108037" cy="307777"/>
              </a:xfrm>
              <a:prstGeom prst="rect">
                <a:avLst/>
              </a:prstGeom>
              <a:blipFill rotWithShape="1">
                <a:blip r:embed="rId6"/>
                <a:stretch>
                  <a:fillRect b="-15385"/>
                </a:stretch>
              </a:blipFill>
              <a:ln w="12700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TextBox 105"/>
          <p:cNvSpPr txBox="1"/>
          <p:nvPr/>
        </p:nvSpPr>
        <p:spPr>
          <a:xfrm>
            <a:off x="2895600" y="1902023"/>
            <a:ext cx="319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…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2891135" y="2667000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dirty="0" smtClean="0"/>
              <a:t>…</a:t>
            </a:r>
            <a:endParaRPr lang="en-US" dirty="0"/>
          </a:p>
        </p:txBody>
      </p:sp>
      <p:cxnSp>
        <p:nvCxnSpPr>
          <p:cNvPr id="108" name="直接连接符 107"/>
          <p:cNvCxnSpPr/>
          <p:nvPr/>
        </p:nvCxnSpPr>
        <p:spPr>
          <a:xfrm>
            <a:off x="5486400" y="30937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>
            <a:stCxn id="110" idx="1"/>
          </p:cNvCxnSpPr>
          <p:nvPr/>
        </p:nvCxnSpPr>
        <p:spPr>
          <a:xfrm flipH="1">
            <a:off x="5503732" y="1664732"/>
            <a:ext cx="1430468" cy="1511139"/>
          </a:xfrm>
          <a:prstGeom prst="straightConnector1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34200" y="1295400"/>
            <a:ext cx="1828800" cy="738664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The first prediction</a:t>
            </a:r>
          </a:p>
          <a:p>
            <a:pPr algn="ctr"/>
            <a:r>
              <a:rPr lang="en-US" sz="1400" dirty="0" smtClean="0"/>
              <a:t> made in the </a:t>
            </a:r>
          </a:p>
          <a:p>
            <a:pPr algn="ctr"/>
            <a:r>
              <a:rPr lang="en-US" sz="1400" dirty="0" smtClean="0"/>
              <a:t>test sample</a:t>
            </a:r>
            <a:endParaRPr lang="en-US" sz="1400" dirty="0"/>
          </a:p>
        </p:txBody>
      </p:sp>
      <p:sp>
        <p:nvSpPr>
          <p:cNvPr id="111" name="左大括号 110"/>
          <p:cNvSpPr/>
          <p:nvPr/>
        </p:nvSpPr>
        <p:spPr>
          <a:xfrm rot="-5400000">
            <a:off x="3017042" y="1454941"/>
            <a:ext cx="114301" cy="4214818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/>
              <p:cNvSpPr txBox="1"/>
              <p:nvPr/>
            </p:nvSpPr>
            <p:spPr>
              <a:xfrm>
                <a:off x="2085894" y="3886200"/>
                <a:ext cx="1952706" cy="73866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used to make the </a:t>
                </a:r>
              </a:p>
              <a:p>
                <a:pPr algn="ctr"/>
                <a:r>
                  <a:rPr lang="en-US" sz="1400" dirty="0" smtClean="0"/>
                  <a:t>first prediction in the </a:t>
                </a:r>
              </a:p>
              <a:p>
                <a:pPr algn="ctr"/>
                <a:r>
                  <a:rPr lang="en-US" sz="1400" dirty="0" smtClean="0"/>
                  <a:t>test sample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latin typeface="Cambria Math"/>
                      </a:rPr>
                      <m:t>λ</m:t>
                    </m:r>
                  </m:oMath>
                </a14:m>
                <a:r>
                  <a:rPr lang="en-US" sz="1400" dirty="0" smtClean="0"/>
                  <a:t>*</a:t>
                </a:r>
                <a:endParaRPr lang="en-US" sz="1400" dirty="0"/>
              </a:p>
            </p:txBody>
          </p:sp>
        </mc:Choice>
        <mc:Fallback xmlns="">
          <p:sp>
            <p:nvSpPr>
              <p:cNvPr id="112" name="TextBox 1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894" y="3886200"/>
                <a:ext cx="1952706" cy="738664"/>
              </a:xfrm>
              <a:prstGeom prst="rect">
                <a:avLst/>
              </a:prstGeom>
              <a:blipFill rotWithShape="1">
                <a:blip r:embed="rId7"/>
                <a:stretch>
                  <a:fillRect b="-5691"/>
                </a:stretch>
              </a:blipFill>
              <a:ln w="12700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左大括号 112"/>
          <p:cNvSpPr/>
          <p:nvPr/>
        </p:nvSpPr>
        <p:spPr>
          <a:xfrm rot="-5400000">
            <a:off x="3169443" y="1416842"/>
            <a:ext cx="114302" cy="4519617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5575048" y="3280956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 smtClean="0"/>
              <a:t>1</a:t>
            </a:r>
            <a:r>
              <a:rPr lang="en-US" sz="1200" dirty="0" smtClean="0"/>
              <a:t>+2</a:t>
            </a:r>
          </a:p>
        </p:txBody>
      </p:sp>
      <p:cxnSp>
        <p:nvCxnSpPr>
          <p:cNvPr id="115" name="直接连接符 114"/>
          <p:cNvCxnSpPr/>
          <p:nvPr/>
        </p:nvCxnSpPr>
        <p:spPr>
          <a:xfrm>
            <a:off x="5791200" y="3098076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/>
              <p:cNvSpPr txBox="1"/>
              <p:nvPr/>
            </p:nvSpPr>
            <p:spPr>
              <a:xfrm>
                <a:off x="4205249" y="3886200"/>
                <a:ext cx="1952706" cy="738664"/>
              </a:xfrm>
              <a:prstGeom prst="rect">
                <a:avLst/>
              </a:prstGeom>
              <a:noFill/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Data used to make the </a:t>
                </a:r>
              </a:p>
              <a:p>
                <a:pPr algn="ctr"/>
                <a:r>
                  <a:rPr lang="en-US" sz="1400" dirty="0" smtClean="0"/>
                  <a:t>first prediction in the </a:t>
                </a:r>
              </a:p>
              <a:p>
                <a:pPr algn="ctr"/>
                <a:r>
                  <a:rPr lang="en-US" sz="1400" dirty="0" smtClean="0"/>
                  <a:t>test sample using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latin typeface="Cambria Math"/>
                      </a:rPr>
                      <m:t>λ</m:t>
                    </m:r>
                  </m:oMath>
                </a14:m>
                <a:r>
                  <a:rPr lang="en-US" sz="1400" dirty="0" smtClean="0"/>
                  <a:t>*</a:t>
                </a:r>
                <a:endParaRPr lang="en-US" sz="1400" dirty="0"/>
              </a:p>
            </p:txBody>
          </p:sp>
        </mc:Choice>
        <mc:Fallback xmlns="">
          <p:sp>
            <p:nvSpPr>
              <p:cNvPr id="116" name="TextBox 1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5249" y="3886200"/>
                <a:ext cx="1952706" cy="738664"/>
              </a:xfrm>
              <a:prstGeom prst="rect">
                <a:avLst/>
              </a:prstGeom>
              <a:blipFill rotWithShape="1">
                <a:blip r:embed="rId8"/>
                <a:stretch>
                  <a:fillRect b="-5691"/>
                </a:stretch>
              </a:blipFill>
              <a:ln w="12700"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15"/>
          <p:cNvCxnSpPr>
            <a:stCxn id="116" idx="0"/>
          </p:cNvCxnSpPr>
          <p:nvPr/>
        </p:nvCxnSpPr>
        <p:spPr>
          <a:xfrm flipH="1" flipV="1">
            <a:off x="3969653" y="3724275"/>
            <a:ext cx="1211949" cy="161925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12" idx="0"/>
          </p:cNvCxnSpPr>
          <p:nvPr/>
        </p:nvCxnSpPr>
        <p:spPr>
          <a:xfrm flipH="1" flipV="1">
            <a:off x="2849339" y="3562350"/>
            <a:ext cx="212908" cy="3238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6934200" y="2172362"/>
            <a:ext cx="1828800" cy="738664"/>
          </a:xfrm>
          <a:prstGeom prst="rect">
            <a:avLst/>
          </a:prstGeom>
          <a:noFill/>
          <a:ln w="12700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The second prediction</a:t>
            </a:r>
          </a:p>
          <a:p>
            <a:pPr algn="ctr"/>
            <a:r>
              <a:rPr lang="en-US" sz="1400" dirty="0" smtClean="0"/>
              <a:t> made in the </a:t>
            </a:r>
          </a:p>
          <a:p>
            <a:pPr algn="ctr"/>
            <a:r>
              <a:rPr lang="en-US" sz="1400" dirty="0" smtClean="0"/>
              <a:t>test sample</a:t>
            </a:r>
            <a:endParaRPr lang="en-US" sz="1400" dirty="0"/>
          </a:p>
        </p:txBody>
      </p:sp>
      <p:cxnSp>
        <p:nvCxnSpPr>
          <p:cNvPr id="120" name="直接箭头连接符 119"/>
          <p:cNvCxnSpPr>
            <a:stCxn id="119" idx="1"/>
          </p:cNvCxnSpPr>
          <p:nvPr/>
        </p:nvCxnSpPr>
        <p:spPr>
          <a:xfrm flipH="1">
            <a:off x="5867400" y="2541694"/>
            <a:ext cx="1066800" cy="552026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/>
        </p:nvCxnSpPr>
        <p:spPr>
          <a:xfrm>
            <a:off x="4980306" y="3098076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4721218" y="3280956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 smtClean="0"/>
              <a:t>1</a:t>
            </a:r>
            <a:r>
              <a:rPr lang="en-US" sz="1200" dirty="0" smtClean="0"/>
              <a:t>-1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6" name="TextBox 125"/>
              <p:cNvSpPr txBox="1"/>
              <p:nvPr/>
            </p:nvSpPr>
            <p:spPr>
              <a:xfrm>
                <a:off x="4800600" y="685800"/>
                <a:ext cx="1524000" cy="16004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dirty="0" smtClean="0"/>
                  <a:t>The only one prediction </a:t>
                </a:r>
                <a:r>
                  <a:rPr lang="en-US" sz="1400" dirty="0" smtClean="0"/>
                  <a:t>made with different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smtClean="0">
                        <a:latin typeface="Cambria Math"/>
                      </a:rPr>
                      <m:t>λ</m:t>
                    </m:r>
                  </m:oMath>
                </a14:m>
                <a:r>
                  <a:rPr lang="en-US" sz="1400" dirty="0" smtClean="0"/>
                  <a:t> values, which were compared with the observed </a:t>
                </a:r>
                <a:r>
                  <a:rPr lang="en-US" sz="1400" dirty="0" smtClean="0"/>
                  <a:t>value </a:t>
                </a:r>
                <a:r>
                  <a:rPr lang="en-US" sz="1400" dirty="0" smtClean="0"/>
                  <a:t>at T</a:t>
                </a:r>
                <a:r>
                  <a:rPr lang="en-US" sz="700" dirty="0" smtClean="0"/>
                  <a:t>1</a:t>
                </a:r>
                <a:endParaRPr lang="en-US" sz="700" dirty="0"/>
              </a:p>
            </p:txBody>
          </p:sp>
        </mc:Choice>
        <mc:Fallback>
          <p:sp>
            <p:nvSpPr>
              <p:cNvPr id="126" name="TextBox 1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0600" y="685800"/>
                <a:ext cx="1524000" cy="1600438"/>
              </a:xfrm>
              <a:prstGeom prst="rect">
                <a:avLst/>
              </a:prstGeom>
              <a:blipFill rotWithShape="1">
                <a:blip r:embed="rId9"/>
                <a:stretch>
                  <a:fillRect l="-794" r="-1587" b="-227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直接箭头连接符 130"/>
          <p:cNvCxnSpPr>
            <a:stCxn id="126" idx="2"/>
          </p:cNvCxnSpPr>
          <p:nvPr/>
        </p:nvCxnSpPr>
        <p:spPr>
          <a:xfrm flipH="1">
            <a:off x="5243510" y="2286238"/>
            <a:ext cx="319090" cy="7550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4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9260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altLang="zh-CN" dirty="0" smtClean="0"/>
              <a:t>178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0.012277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85" y="131689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altLang="zh-CN" dirty="0" smtClean="0"/>
              <a:t>0.43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0.070651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1323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77" y="1508369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</a:t>
            </a:r>
            <a:r>
              <a:rPr lang="en-US" altLang="zh-CN" dirty="0" smtClean="0"/>
              <a:t>8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0.074274</a:t>
            </a:r>
            <a:endParaRPr 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02" y="1524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157089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0.006097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02" y="16002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20092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0.005517</a:t>
            </a:r>
            <a:endParaRPr 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02" y="15240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P=3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1727200"/>
            <a:ext cx="3916957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715477"/>
            <a:ext cx="3882452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90739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64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0.006097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62" y="1420446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92" y="1398954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</a:t>
            </a:r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0.023518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98954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498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</a:t>
            </a:r>
            <a:r>
              <a:rPr lang="en-US" altLang="zh-CN" dirty="0" smtClean="0"/>
              <a:t>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0.022371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77" y="148883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</a:t>
            </a:r>
            <a:r>
              <a:rPr lang="en-US" altLang="zh-CN" dirty="0" smtClean="0"/>
              <a:t>4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43796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0.035084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8831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1647600" y="838200"/>
            <a:ext cx="2403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LASSO / Ordered LASSO</a:t>
            </a:r>
          </a:p>
          <a:p>
            <a:endParaRPr 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800000" y="1981200"/>
            <a:ext cx="6017375" cy="4026932"/>
            <a:chOff x="1800000" y="1981200"/>
            <a:chExt cx="6017375" cy="4026932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2590800" y="5562600"/>
              <a:ext cx="4876800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2590800" y="2209800"/>
              <a:ext cx="0" cy="33528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800000" y="1981200"/>
              <a:ext cx="599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MSE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4751419" y="5638800"/>
                  <a:ext cx="412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latin typeface="Cambria Math"/>
                        </a:rPr>
                        <m:t>λ</m:t>
                      </m:r>
                    </m:oMath>
                  </a14:m>
                  <a:r>
                    <a:rPr lang="zh-CN" altLang="en-US" dirty="0" smtClean="0"/>
                    <a:t>*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1419" y="5638800"/>
                  <a:ext cx="412292" cy="36933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t="-8197" r="-11765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任意多边形 23"/>
            <p:cNvSpPr/>
            <p:nvPr/>
          </p:nvSpPr>
          <p:spPr>
            <a:xfrm>
              <a:off x="3390900" y="2254250"/>
              <a:ext cx="3009900" cy="2717822"/>
            </a:xfrm>
            <a:custGeom>
              <a:avLst/>
              <a:gdLst>
                <a:gd name="connsiteX0" fmla="*/ 0 w 2133600"/>
                <a:gd name="connsiteY0" fmla="*/ 38100 h 2717822"/>
                <a:gd name="connsiteX1" fmla="*/ 1066800 w 2133600"/>
                <a:gd name="connsiteY1" fmla="*/ 2717800 h 2717822"/>
                <a:gd name="connsiteX2" fmla="*/ 2133600 w 2133600"/>
                <a:gd name="connsiteY2" fmla="*/ 0 h 2717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0" h="2717822">
                  <a:moveTo>
                    <a:pt x="0" y="38100"/>
                  </a:moveTo>
                  <a:cubicBezTo>
                    <a:pt x="355600" y="1381125"/>
                    <a:pt x="711200" y="2724150"/>
                    <a:pt x="1066800" y="2717800"/>
                  </a:cubicBezTo>
                  <a:cubicBezTo>
                    <a:pt x="1422400" y="2711450"/>
                    <a:pt x="1778000" y="1355725"/>
                    <a:pt x="2133600" y="0"/>
                  </a:cubicBezTo>
                </a:path>
              </a:pathLst>
            </a:cu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直接连接符 29"/>
            <p:cNvCxnSpPr>
              <a:stCxn id="24" idx="1"/>
            </p:cNvCxnSpPr>
            <p:nvPr/>
          </p:nvCxnSpPr>
          <p:spPr>
            <a:xfrm>
              <a:off x="4895850" y="4972050"/>
              <a:ext cx="0" cy="590550"/>
            </a:xfrm>
            <a:prstGeom prst="line">
              <a:avLst/>
            </a:prstGeom>
            <a:ln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/>
                <p:cNvSpPr txBox="1"/>
                <p:nvPr/>
              </p:nvSpPr>
              <p:spPr>
                <a:xfrm>
                  <a:off x="7467600" y="5638800"/>
                  <a:ext cx="34977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mtClean="0">
                            <a:latin typeface="Cambria Math"/>
                          </a:rPr>
                          <m:t>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9" name="TextBox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7600" y="5638800"/>
                  <a:ext cx="349775" cy="36933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9314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09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altLang="zh-CN" dirty="0" smtClean="0"/>
              <a:t>178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0.012277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383323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25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altLang="zh-CN" dirty="0" smtClean="0"/>
              <a:t>0.43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0.070651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02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2" y="132861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 smtClean="0"/>
              <a:t>0.0</a:t>
            </a:r>
            <a:r>
              <a:rPr lang="en-US" altLang="zh-CN" dirty="0" smtClean="0"/>
              <a:t>8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0.074274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1328615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0.006097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02" y="14478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00" y="926068"/>
            <a:ext cx="236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0.01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81600" y="926068"/>
            <a:ext cx="283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Optimal Lambda </a:t>
            </a:r>
            <a:r>
              <a:rPr lang="en-US" dirty="0" smtClean="0"/>
              <a:t>≈ </a:t>
            </a:r>
            <a:r>
              <a:rPr lang="en-US" dirty="0"/>
              <a:t>0.005517</a:t>
            </a:r>
            <a:endParaRPr 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902" y="1371600"/>
            <a:ext cx="4114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93894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3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>
            <a:off x="990600" y="3581400"/>
            <a:ext cx="7239000" cy="853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514600" y="3407055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5105400" y="33985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左大括号 10"/>
          <p:cNvSpPr/>
          <p:nvPr/>
        </p:nvSpPr>
        <p:spPr>
          <a:xfrm rot="-5400000">
            <a:off x="2921793" y="2464591"/>
            <a:ext cx="228600" cy="4138618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左大括号 12"/>
          <p:cNvSpPr/>
          <p:nvPr/>
        </p:nvSpPr>
        <p:spPr>
          <a:xfrm rot="-5400000">
            <a:off x="6522247" y="3078955"/>
            <a:ext cx="228600" cy="2909890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5181600" y="33985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00093" y="4655919"/>
            <a:ext cx="1670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Training Sample</a:t>
            </a:r>
          </a:p>
          <a:p>
            <a:pPr algn="ctr"/>
            <a:r>
              <a:rPr lang="en-US" dirty="0" smtClean="0"/>
              <a:t>(first 1.5 years)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943600" y="4687669"/>
            <a:ext cx="1544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Test Sample</a:t>
            </a:r>
          </a:p>
          <a:p>
            <a:pPr algn="ctr"/>
            <a:r>
              <a:rPr lang="en-US" dirty="0" smtClean="0"/>
              <a:t>(last 1.5 years)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287626" y="358140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100 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2590800" y="3581400"/>
            <a:ext cx="4555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101 </a:t>
            </a:r>
            <a:endParaRPr lang="en-US" sz="1200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2790822" y="3414711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39004" y="2021336"/>
            <a:ext cx="1570238" cy="73866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The first prediction</a:t>
            </a:r>
          </a:p>
          <a:p>
            <a:pPr algn="ctr"/>
            <a:r>
              <a:rPr lang="en-US" sz="1400" dirty="0" smtClean="0"/>
              <a:t> made in the </a:t>
            </a:r>
          </a:p>
          <a:p>
            <a:pPr algn="ctr"/>
            <a:r>
              <a:rPr lang="en-US" sz="1400" dirty="0" smtClean="0"/>
              <a:t>training sample</a:t>
            </a:r>
            <a:endParaRPr lang="en-US" sz="1400" dirty="0"/>
          </a:p>
        </p:txBody>
      </p:sp>
      <p:cxnSp>
        <p:nvCxnSpPr>
          <p:cNvPr id="22" name="直接箭头连接符 21"/>
          <p:cNvCxnSpPr>
            <a:stCxn id="20" idx="2"/>
          </p:cNvCxnSpPr>
          <p:nvPr/>
        </p:nvCxnSpPr>
        <p:spPr>
          <a:xfrm flipH="1">
            <a:off x="2818587" y="2760000"/>
            <a:ext cx="505536" cy="654711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47862" y="5410200"/>
            <a:ext cx="1575303" cy="307777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Pick the optimal k*</a:t>
            </a:r>
            <a:endParaRPr lang="en-US" sz="1400" dirty="0"/>
          </a:p>
        </p:txBody>
      </p:sp>
      <p:sp>
        <p:nvSpPr>
          <p:cNvPr id="27" name="TextBox 26"/>
          <p:cNvSpPr txBox="1"/>
          <p:nvPr/>
        </p:nvSpPr>
        <p:spPr>
          <a:xfrm>
            <a:off x="5638800" y="5410200"/>
            <a:ext cx="2001382" cy="307777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Test using the optimal k*</a:t>
            </a:r>
            <a:endParaRPr lang="en-US" sz="1400" dirty="0"/>
          </a:p>
        </p:txBody>
      </p:sp>
      <p:sp>
        <p:nvSpPr>
          <p:cNvPr id="28" name="左大括号 27"/>
          <p:cNvSpPr/>
          <p:nvPr/>
        </p:nvSpPr>
        <p:spPr>
          <a:xfrm rot="-16200000">
            <a:off x="1638707" y="2399893"/>
            <a:ext cx="228600" cy="1524814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38200" y="3999623"/>
            <a:ext cx="1939097" cy="307777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Skip the first 100 data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1647600" y="83820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KNN</a:t>
            </a:r>
            <a:endParaRPr lang="en-US" dirty="0"/>
          </a:p>
        </p:txBody>
      </p:sp>
      <p:sp>
        <p:nvSpPr>
          <p:cNvPr id="33" name="左大括号 32"/>
          <p:cNvSpPr/>
          <p:nvPr/>
        </p:nvSpPr>
        <p:spPr>
          <a:xfrm rot="-5400000">
            <a:off x="1695857" y="3104744"/>
            <a:ext cx="114301" cy="1524813"/>
          </a:xfrm>
          <a:prstGeom prst="leftBrace">
            <a:avLst>
              <a:gd name="adj1" fmla="val 64063"/>
              <a:gd name="adj2" fmla="val 5195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00394" y="2014746"/>
            <a:ext cx="1631408" cy="738664"/>
          </a:xfrm>
          <a:prstGeom prst="rect">
            <a:avLst/>
          </a:prstGeom>
          <a:noFill/>
          <a:ln w="1270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Data used to fit the </a:t>
            </a:r>
          </a:p>
          <a:p>
            <a:pPr algn="ctr"/>
            <a:r>
              <a:rPr lang="en-US" sz="1400" dirty="0" smtClean="0"/>
              <a:t>first model in the </a:t>
            </a:r>
          </a:p>
          <a:p>
            <a:pPr algn="ctr"/>
            <a:r>
              <a:rPr lang="en-US" sz="1400" dirty="0" smtClean="0"/>
              <a:t>training sample</a:t>
            </a:r>
            <a:endParaRPr lang="en-US" sz="1400" dirty="0"/>
          </a:p>
        </p:txBody>
      </p:sp>
      <p:cxnSp>
        <p:nvCxnSpPr>
          <p:cNvPr id="36" name="直接箭头连接符 35"/>
          <p:cNvCxnSpPr>
            <a:stCxn id="34" idx="2"/>
            <a:endCxn id="28" idx="1"/>
          </p:cNvCxnSpPr>
          <p:nvPr/>
        </p:nvCxnSpPr>
        <p:spPr>
          <a:xfrm>
            <a:off x="1616098" y="2753410"/>
            <a:ext cx="107129" cy="294590"/>
          </a:xfrm>
          <a:prstGeom prst="straightConnector1">
            <a:avLst/>
          </a:prstGeom>
          <a:ln w="127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左大括号 45"/>
          <p:cNvSpPr/>
          <p:nvPr/>
        </p:nvSpPr>
        <p:spPr>
          <a:xfrm rot="-16200000">
            <a:off x="2933700" y="1257300"/>
            <a:ext cx="228600" cy="4114799"/>
          </a:xfrm>
          <a:prstGeom prst="leftBrace">
            <a:avLst>
              <a:gd name="adj1" fmla="val 64063"/>
              <a:gd name="adj2" fmla="val 39355"/>
            </a:avLst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235992" y="2004536"/>
            <a:ext cx="1631408" cy="73866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Data used to fit the </a:t>
            </a:r>
          </a:p>
          <a:p>
            <a:pPr algn="ctr"/>
            <a:r>
              <a:rPr lang="en-US" sz="1400" dirty="0" smtClean="0"/>
              <a:t>first model in the </a:t>
            </a:r>
          </a:p>
          <a:p>
            <a:pPr algn="ctr"/>
            <a:r>
              <a:rPr lang="en-US" sz="1400" dirty="0" smtClean="0"/>
              <a:t>test sample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4922419" y="3581400"/>
            <a:ext cx="335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 smtClean="0"/>
              <a:t>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924708" y="3581400"/>
            <a:ext cx="30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/>
              <a:t>2</a:t>
            </a:r>
            <a:endParaRPr lang="en-US" sz="700" dirty="0" smtClean="0"/>
          </a:p>
        </p:txBody>
      </p:sp>
      <p:cxnSp>
        <p:nvCxnSpPr>
          <p:cNvPr id="52" name="直接连接符 51"/>
          <p:cNvCxnSpPr/>
          <p:nvPr/>
        </p:nvCxnSpPr>
        <p:spPr>
          <a:xfrm>
            <a:off x="8048400" y="3398520"/>
            <a:ext cx="0" cy="18288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47" idx="2"/>
          </p:cNvCxnSpPr>
          <p:nvPr/>
        </p:nvCxnSpPr>
        <p:spPr>
          <a:xfrm flipH="1">
            <a:off x="3657601" y="2743200"/>
            <a:ext cx="1394095" cy="457199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5257800" y="2744705"/>
            <a:ext cx="1597496" cy="653815"/>
          </a:xfrm>
          <a:prstGeom prst="straightConnector1">
            <a:avLst/>
          </a:prstGeom>
          <a:ln w="127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019800" y="2021336"/>
            <a:ext cx="1631408" cy="738664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The first prediction</a:t>
            </a:r>
          </a:p>
          <a:p>
            <a:pPr algn="ctr"/>
            <a:r>
              <a:rPr lang="en-US" sz="1400" dirty="0" smtClean="0"/>
              <a:t> made in the </a:t>
            </a:r>
          </a:p>
          <a:p>
            <a:pPr algn="ctr"/>
            <a:r>
              <a:rPr lang="en-US" sz="1400" dirty="0" smtClean="0"/>
              <a:t>test sample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>
            <a:off x="5074819" y="3581400"/>
            <a:ext cx="46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700" dirty="0" smtClean="0"/>
              <a:t>1</a:t>
            </a:r>
            <a:r>
              <a:rPr lang="en-US" sz="1200" dirty="0" smtClean="0"/>
              <a:t>+1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901499" y="3849985"/>
            <a:ext cx="2804101" cy="46166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 smtClean="0"/>
              <a:t>T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 is the last datum in the training sample</a:t>
            </a:r>
          </a:p>
          <a:p>
            <a:r>
              <a:rPr lang="en-US" sz="1200" dirty="0" smtClean="0"/>
              <a:t>T</a:t>
            </a:r>
            <a:r>
              <a:rPr lang="en-US" sz="1200" baseline="-25000" dirty="0" smtClean="0"/>
              <a:t>1</a:t>
            </a:r>
            <a:r>
              <a:rPr lang="en-US" sz="1200" dirty="0" smtClean="0"/>
              <a:t>+1 is the first datum in the test sample</a:t>
            </a:r>
          </a:p>
        </p:txBody>
      </p:sp>
    </p:spTree>
    <p:extLst>
      <p:ext uri="{BB962C8B-B14F-4D97-AF65-F5344CB8AC3E}">
        <p14:creationId xmlns:p14="http://schemas.microsoft.com/office/powerpoint/2010/main" val="263739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1965</TotalTime>
  <Words>1310</Words>
  <Application>Microsoft Office PowerPoint</Application>
  <PresentationFormat>全屏显示(4:3)</PresentationFormat>
  <Paragraphs>462</Paragraphs>
  <Slides>74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75" baseType="lpstr">
      <vt:lpstr>Office 主题​​</vt:lpstr>
      <vt:lpstr>VAR</vt:lpstr>
      <vt:lpstr>PowerPoint 演示文稿</vt:lpstr>
      <vt:lpstr>PowerPoint 演示文稿</vt:lpstr>
      <vt:lpstr>PowerPoint 演示文稿</vt:lpstr>
      <vt:lpstr>LASSO / Ordered LASSO</vt:lpstr>
      <vt:lpstr>PowerPoint 演示文稿</vt:lpstr>
      <vt:lpstr>PowerPoint 演示文稿</vt:lpstr>
      <vt:lpstr>KNN</vt:lpstr>
      <vt:lpstr>PowerPoint 演示文稿</vt:lpstr>
      <vt:lpstr>PowerPoint 演示文稿</vt:lpstr>
      <vt:lpstr>HW3</vt:lpstr>
      <vt:lpstr>PowerPoint 演示文稿</vt:lpstr>
      <vt:lpstr>Results  - Ordered LASSO</vt:lpstr>
      <vt:lpstr>Results Summary</vt:lpstr>
      <vt:lpstr>P=1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P=1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P=2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P=3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P=3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Alice</dc:creator>
  <cp:lastModifiedBy>Alice</cp:lastModifiedBy>
  <cp:revision>191</cp:revision>
  <dcterms:created xsi:type="dcterms:W3CDTF">2017-03-18T03:37:23Z</dcterms:created>
  <dcterms:modified xsi:type="dcterms:W3CDTF">2017-03-27T03:39:51Z</dcterms:modified>
</cp:coreProperties>
</file>